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E84C22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E84C22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E84C22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215503" y="771905"/>
            <a:ext cx="1078230" cy="6014720"/>
          </a:xfrm>
          <a:custGeom>
            <a:avLst/>
            <a:gdLst/>
            <a:ahLst/>
            <a:cxnLst/>
            <a:rect l="l" t="t" r="r" b="b"/>
            <a:pathLst>
              <a:path w="1078229" h="6014720">
                <a:moveTo>
                  <a:pt x="1077722" y="6014466"/>
                </a:moveTo>
                <a:lnTo>
                  <a:pt x="1077722" y="6013704"/>
                </a:lnTo>
                <a:lnTo>
                  <a:pt x="8636" y="0"/>
                </a:lnTo>
                <a:lnTo>
                  <a:pt x="0" y="0"/>
                </a:lnTo>
                <a:lnTo>
                  <a:pt x="254" y="762"/>
                </a:lnTo>
                <a:lnTo>
                  <a:pt x="1069204" y="6014466"/>
                </a:lnTo>
                <a:lnTo>
                  <a:pt x="1077722" y="6014466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508877" y="3995928"/>
            <a:ext cx="4184650" cy="2790825"/>
          </a:xfrm>
          <a:custGeom>
            <a:avLst/>
            <a:gdLst/>
            <a:ahLst/>
            <a:cxnLst/>
            <a:rect l="l" t="t" r="r" b="b"/>
            <a:pathLst>
              <a:path w="4184650" h="2790825">
                <a:moveTo>
                  <a:pt x="4184148" y="8377"/>
                </a:moveTo>
                <a:lnTo>
                  <a:pt x="4184142" y="762"/>
                </a:lnTo>
                <a:lnTo>
                  <a:pt x="4181856" y="0"/>
                </a:lnTo>
                <a:lnTo>
                  <a:pt x="0" y="2788158"/>
                </a:lnTo>
                <a:lnTo>
                  <a:pt x="0" y="2790443"/>
                </a:lnTo>
                <a:lnTo>
                  <a:pt x="12571" y="2790443"/>
                </a:lnTo>
                <a:lnTo>
                  <a:pt x="4184148" y="837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0784" y="2569717"/>
            <a:ext cx="3847465" cy="1468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E84C22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693" y="2974359"/>
            <a:ext cx="9352013" cy="2043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jpg"/><Relationship Id="rId11" Type="http://schemas.openxmlformats.org/officeDocument/2006/relationships/image" Target="../media/image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Relationship Id="rId11" Type="http://schemas.openxmlformats.org/officeDocument/2006/relationships/image" Target="../media/image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2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3451" y="771905"/>
            <a:ext cx="2637294" cy="6014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25003" y="771905"/>
            <a:ext cx="2268021" cy="6014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34769" y="3445899"/>
            <a:ext cx="2858256" cy="3340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0031" y="771905"/>
            <a:ext cx="2500714" cy="6014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59175" y="771905"/>
            <a:ext cx="1131570" cy="6014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96084" y="771905"/>
            <a:ext cx="1094661" cy="6014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7403" y="3920490"/>
            <a:ext cx="1593342" cy="28658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03" y="771905"/>
            <a:ext cx="739145" cy="49690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00"/>
              </a:spcBef>
            </a:pPr>
            <a:r>
              <a:rPr dirty="0" spc="15"/>
              <a:t>QUALITY </a:t>
            </a:r>
            <a:r>
              <a:rPr dirty="0" spc="20"/>
              <a:t>AND  </a:t>
            </a:r>
            <a:r>
              <a:rPr dirty="0" spc="15"/>
              <a:t>CONSISTENCY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90784" y="3943291"/>
            <a:ext cx="2386965" cy="66865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550" spc="10" b="1">
                <a:solidFill>
                  <a:srgbClr val="E84C22"/>
                </a:solidFill>
                <a:latin typeface="Trebuchet MS"/>
                <a:cs typeface="Trebuchet MS"/>
              </a:rPr>
              <a:t>04/06/2019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550" spc="5" b="1">
                <a:solidFill>
                  <a:srgbClr val="7E7E7E"/>
                </a:solidFill>
                <a:latin typeface="Trebuchet MS"/>
                <a:cs typeface="Trebuchet MS"/>
              </a:rPr>
              <a:t>CERVEZA </a:t>
            </a:r>
            <a:r>
              <a:rPr dirty="0" sz="1550" spc="10" b="1">
                <a:solidFill>
                  <a:srgbClr val="7E7E7E"/>
                </a:solidFill>
                <a:latin typeface="Trebuchet MS"/>
                <a:cs typeface="Trebuchet MS"/>
              </a:rPr>
              <a:t>TYRIS</a:t>
            </a:r>
            <a:r>
              <a:rPr dirty="0" sz="1550" spc="-165" b="1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550" b="1">
                <a:solidFill>
                  <a:srgbClr val="7E7E7E"/>
                </a:solidFill>
                <a:latin typeface="Trebuchet MS"/>
                <a:cs typeface="Trebuchet MS"/>
              </a:rPr>
              <a:t>VALENCIA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47417" y="1044702"/>
            <a:ext cx="1126997" cy="5989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3451" y="771905"/>
            <a:ext cx="2637294" cy="6014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25003" y="771905"/>
            <a:ext cx="2268021" cy="6014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34769" y="3445899"/>
            <a:ext cx="2858256" cy="3340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0031" y="771905"/>
            <a:ext cx="2500714" cy="6014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59175" y="771905"/>
            <a:ext cx="1131570" cy="6014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96084" y="771905"/>
            <a:ext cx="1094661" cy="6014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7403" y="3920490"/>
            <a:ext cx="1593342" cy="28658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18" y="4327902"/>
            <a:ext cx="387945" cy="24584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3073" y="1918970"/>
            <a:ext cx="458597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-5" b="0">
                <a:latin typeface="Trebuchet MS"/>
                <a:cs typeface="Trebuchet MS"/>
              </a:rPr>
              <a:t>NEXT </a:t>
            </a:r>
            <a:r>
              <a:rPr dirty="0" sz="3150" b="0">
                <a:latin typeface="Trebuchet MS"/>
                <a:cs typeface="Trebuchet MS"/>
              </a:rPr>
              <a:t>AIM:</a:t>
            </a:r>
            <a:r>
              <a:rPr dirty="0" sz="3150" spc="-245" b="0">
                <a:latin typeface="Trebuchet MS"/>
                <a:cs typeface="Trebuchet MS"/>
              </a:rPr>
              <a:t> </a:t>
            </a:r>
            <a:r>
              <a:rPr dirty="0" sz="3150" spc="-40" b="0">
                <a:latin typeface="Trebuchet MS"/>
                <a:cs typeface="Trebuchet MS"/>
              </a:rPr>
              <a:t>CERTIFICATION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693" y="2974359"/>
            <a:ext cx="4406265" cy="2043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13055" marR="5080" indent="-300990">
              <a:lnSpc>
                <a:spcPct val="101899"/>
              </a:lnSpc>
              <a:spcBef>
                <a:spcPts val="90"/>
              </a:spcBef>
              <a:tabLst>
                <a:tab pos="313055" algn="l"/>
              </a:tabLst>
            </a:pPr>
            <a:r>
              <a:rPr dirty="0" sz="1550" spc="15" b="1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NEXT CHALLENGE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IS </a:t>
            </a:r>
            <a:r>
              <a:rPr dirty="0" sz="1550" spc="-30">
                <a:solidFill>
                  <a:srgbClr val="3F3F3F"/>
                </a:solidFill>
                <a:latin typeface="Trebuchet MS"/>
                <a:cs typeface="Trebuchet MS"/>
              </a:rPr>
              <a:t>TO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BE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THE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FIRST ISO</a:t>
            </a:r>
            <a:r>
              <a:rPr dirty="0" sz="1550" spc="-229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AND 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IFS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SMALL </a:t>
            </a:r>
            <a:r>
              <a:rPr dirty="0" sz="1550" spc="-5">
                <a:solidFill>
                  <a:srgbClr val="3F3F3F"/>
                </a:solidFill>
                <a:latin typeface="Trebuchet MS"/>
                <a:cs typeface="Trebuchet MS"/>
              </a:rPr>
              <a:t>BREWERY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IN</a:t>
            </a:r>
            <a:r>
              <a:rPr dirty="0" sz="1550" spc="-10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-25">
                <a:solidFill>
                  <a:srgbClr val="3F3F3F"/>
                </a:solidFill>
                <a:latin typeface="Trebuchet MS"/>
                <a:cs typeface="Trebuchet MS"/>
              </a:rPr>
              <a:t>SPAIN</a:t>
            </a:r>
            <a:endParaRPr sz="1550">
              <a:latin typeface="Trebuchet MS"/>
              <a:cs typeface="Trebuchet MS"/>
            </a:endParaRPr>
          </a:p>
          <a:p>
            <a:pPr marL="313055" marR="230504" indent="-300990">
              <a:lnSpc>
                <a:spcPct val="101899"/>
              </a:lnSpc>
              <a:spcBef>
                <a:spcPts val="869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-25">
                <a:solidFill>
                  <a:srgbClr val="3F3F3F"/>
                </a:solidFill>
                <a:latin typeface="Trebuchet MS"/>
                <a:cs typeface="Trebuchet MS"/>
              </a:rPr>
              <a:t>THAT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SHOULD GIVE US BACK </a:t>
            </a:r>
            <a:r>
              <a:rPr dirty="0" sz="1550" spc="-15">
                <a:solidFill>
                  <a:srgbClr val="3F3F3F"/>
                </a:solidFill>
                <a:latin typeface="Trebuchet MS"/>
                <a:cs typeface="Trebuchet MS"/>
              </a:rPr>
              <a:t>GROW,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BRAND  </a:t>
            </a:r>
            <a:r>
              <a:rPr dirty="0" sz="1550" spc="-20">
                <a:solidFill>
                  <a:srgbClr val="3F3F3F"/>
                </a:solidFill>
                <a:latin typeface="Trebuchet MS"/>
                <a:cs typeface="Trebuchet MS"/>
              </a:rPr>
              <a:t>VALUE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AND REAL QUALITY OF OUR BEER 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OBJECTIVE AND</a:t>
            </a:r>
            <a:r>
              <a:rPr dirty="0" sz="1550" spc="-9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SUBJECTIVE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BETTER </a:t>
            </a:r>
            <a:r>
              <a:rPr dirty="0" sz="1550" spc="-10">
                <a:solidFill>
                  <a:srgbClr val="3F3F3F"/>
                </a:solidFill>
                <a:latin typeface="Trebuchet MS"/>
                <a:cs typeface="Trebuchet MS"/>
              </a:rPr>
              <a:t>COMPANY</a:t>
            </a:r>
            <a:r>
              <a:rPr dirty="0" sz="1550" spc="-6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-20">
                <a:solidFill>
                  <a:srgbClr val="3F3F3F"/>
                </a:solidFill>
                <a:latin typeface="Trebuchet MS"/>
                <a:cs typeface="Trebuchet MS"/>
              </a:rPr>
              <a:t>VALUE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2019-2021 AIMS 30% </a:t>
            </a:r>
            <a:r>
              <a:rPr dirty="0" sz="1550" spc="-20">
                <a:solidFill>
                  <a:srgbClr val="3F3F3F"/>
                </a:solidFill>
                <a:latin typeface="Trebuchet MS"/>
                <a:cs typeface="Trebuchet MS"/>
              </a:rPr>
              <a:t>YEARLY</a:t>
            </a:r>
            <a:r>
              <a:rPr dirty="0" sz="1550" spc="-13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GROW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38329" y="2545079"/>
            <a:ext cx="3879710" cy="25854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47417" y="1044702"/>
            <a:ext cx="1126997" cy="5989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3451" y="771905"/>
            <a:ext cx="2637294" cy="6014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25003" y="771905"/>
            <a:ext cx="2268021" cy="6014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34769" y="3445899"/>
            <a:ext cx="2858256" cy="3340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0031" y="771905"/>
            <a:ext cx="2500714" cy="6014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59175" y="771905"/>
            <a:ext cx="1131570" cy="6014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96084" y="771905"/>
            <a:ext cx="1094661" cy="6014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7403" y="3920490"/>
            <a:ext cx="1593342" cy="28658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18" y="4327902"/>
            <a:ext cx="387945" cy="24584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3073" y="1918970"/>
            <a:ext cx="269176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-20" b="0">
                <a:latin typeface="Trebuchet MS"/>
                <a:cs typeface="Trebuchet MS"/>
              </a:rPr>
              <a:t>CERVEZA</a:t>
            </a:r>
            <a:r>
              <a:rPr dirty="0" sz="3150" spc="-310" b="0">
                <a:latin typeface="Trebuchet MS"/>
                <a:cs typeface="Trebuchet MS"/>
              </a:rPr>
              <a:t> </a:t>
            </a:r>
            <a:r>
              <a:rPr dirty="0" sz="3150" b="0">
                <a:latin typeface="Trebuchet MS"/>
                <a:cs typeface="Trebuchet MS"/>
              </a:rPr>
              <a:t>TYRIS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073" y="3237717"/>
            <a:ext cx="4410710" cy="213741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13055" algn="l"/>
              </a:tabLst>
            </a:pPr>
            <a:r>
              <a:rPr dirty="0" sz="1550" spc="15" b="1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GONZALO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ABIA</a:t>
            </a:r>
            <a:r>
              <a:rPr dirty="0" sz="1550" spc="-19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07/06/78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CO-FOUNDER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AND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CEO TYRIS </a:t>
            </a:r>
            <a:r>
              <a:rPr dirty="0" sz="1550" spc="-5">
                <a:solidFill>
                  <a:srgbClr val="3F3F3F"/>
                </a:solidFill>
                <a:latin typeface="Trebuchet MS"/>
                <a:cs typeface="Trebuchet MS"/>
              </a:rPr>
              <a:t>BREWERY</a:t>
            </a:r>
            <a:r>
              <a:rPr dirty="0" sz="1550" spc="-19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(2009)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TYRIS MARKETING AND SALES</a:t>
            </a:r>
            <a:r>
              <a:rPr dirty="0" sz="1550" spc="-13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MANAGER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GEOGRAPHER,</a:t>
            </a:r>
            <a:r>
              <a:rPr dirty="0" sz="1550" spc="-2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MBA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MAD ABOUT</a:t>
            </a:r>
            <a:r>
              <a:rPr dirty="0" sz="1550" spc="-14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BEER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-25">
                <a:solidFill>
                  <a:srgbClr val="3F3F3F"/>
                </a:solidFill>
                <a:latin typeface="Trebuchet MS"/>
                <a:cs typeface="Trebuchet MS"/>
              </a:rPr>
              <a:t>PASSIONATE</a:t>
            </a:r>
            <a:r>
              <a:rPr dirty="0" sz="1550" spc="-5">
                <a:solidFill>
                  <a:srgbClr val="3F3F3F"/>
                </a:solidFill>
                <a:latin typeface="Trebuchet MS"/>
                <a:cs typeface="Trebuchet MS"/>
              </a:rPr>
              <a:t> TRAVELLER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31599" y="2581655"/>
            <a:ext cx="4181081" cy="2785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47417" y="1044702"/>
            <a:ext cx="1126997" cy="5989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3451" y="771905"/>
            <a:ext cx="2637294" cy="6014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25003" y="771905"/>
            <a:ext cx="2268021" cy="6014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34769" y="3445899"/>
            <a:ext cx="2858256" cy="3340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0031" y="771905"/>
            <a:ext cx="2500714" cy="6014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59175" y="771905"/>
            <a:ext cx="1131570" cy="6014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96084" y="771905"/>
            <a:ext cx="1094661" cy="6014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7403" y="3920490"/>
            <a:ext cx="1593342" cy="28658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18" y="4327902"/>
            <a:ext cx="387945" cy="24584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3073" y="1918970"/>
            <a:ext cx="262826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b="0">
                <a:latin typeface="Trebuchet MS"/>
                <a:cs typeface="Trebuchet MS"/>
              </a:rPr>
              <a:t>TYRIS</a:t>
            </a:r>
            <a:r>
              <a:rPr dirty="0" sz="3150" spc="-70" b="0">
                <a:latin typeface="Trebuchet MS"/>
                <a:cs typeface="Trebuchet MS"/>
              </a:rPr>
              <a:t> </a:t>
            </a:r>
            <a:r>
              <a:rPr dirty="0" sz="3150" spc="-55" b="0">
                <a:latin typeface="Trebuchet MS"/>
                <a:cs typeface="Trebuchet MS"/>
              </a:rPr>
              <a:t>HISTORY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693" y="2535173"/>
            <a:ext cx="7907020" cy="284035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13055" algn="l"/>
              </a:tabLst>
            </a:pPr>
            <a:r>
              <a:rPr dirty="0" sz="1550" spc="15" b="1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2009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BRAUMEISTER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50</a:t>
            </a:r>
            <a:r>
              <a:rPr dirty="0" sz="1550" spc="-1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LITRES</a:t>
            </a:r>
            <a:endParaRPr sz="1550">
              <a:latin typeface="Trebuchet MS"/>
              <a:cs typeface="Trebuchet MS"/>
            </a:endParaRPr>
          </a:p>
          <a:p>
            <a:pPr marL="12700" marR="3112135">
              <a:lnSpc>
                <a:spcPct val="149000"/>
              </a:lnSpc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-40">
                <a:solidFill>
                  <a:srgbClr val="3F3F3F"/>
                </a:solidFill>
                <a:latin typeface="Trebuchet MS"/>
                <a:cs typeface="Trebuchet MS"/>
              </a:rPr>
              <a:t>ONLY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8 CRAFT BREWERIES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IN </a:t>
            </a:r>
            <a:r>
              <a:rPr dirty="0" sz="1550" spc="-25">
                <a:solidFill>
                  <a:srgbClr val="3F3F3F"/>
                </a:solidFill>
                <a:latin typeface="Trebuchet MS"/>
                <a:cs typeface="Trebuchet MS"/>
              </a:rPr>
              <a:t>SPAIN </a:t>
            </a:r>
            <a:r>
              <a:rPr dirty="0" sz="1550" spc="-65">
                <a:solidFill>
                  <a:srgbClr val="3F3F3F"/>
                </a:solidFill>
                <a:latin typeface="Trebuchet MS"/>
                <a:cs typeface="Trebuchet MS"/>
              </a:rPr>
              <a:t>AT </a:t>
            </a:r>
            <a:r>
              <a:rPr dirty="0" sz="1550" spc="-25">
                <a:solidFill>
                  <a:srgbClr val="3F3F3F"/>
                </a:solidFill>
                <a:latin typeface="Trebuchet MS"/>
                <a:cs typeface="Trebuchet MS"/>
              </a:rPr>
              <a:t>THAT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POINT  AND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6 BIG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GROUPS CONTROLLING THE</a:t>
            </a:r>
            <a:r>
              <a:rPr dirty="0" sz="1550" spc="-114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MARKET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FINANCIAL CRISIS, </a:t>
            </a:r>
            <a:r>
              <a:rPr dirty="0" sz="1550" spc="-25">
                <a:solidFill>
                  <a:srgbClr val="3F3F3F"/>
                </a:solidFill>
                <a:latin typeface="Trebuchet MS"/>
                <a:cs typeface="Trebuchet MS"/>
              </a:rPr>
              <a:t>SPAIN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AS WINE </a:t>
            </a:r>
            <a:r>
              <a:rPr dirty="0" sz="1550" spc="-5">
                <a:solidFill>
                  <a:srgbClr val="3F3F3F"/>
                </a:solidFill>
                <a:latin typeface="Trebuchet MS"/>
                <a:cs typeface="Trebuchet MS"/>
              </a:rPr>
              <a:t>COUNTRY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AND</a:t>
            </a:r>
            <a:r>
              <a:rPr dirty="0" sz="1550" spc="-24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-15">
                <a:solidFill>
                  <a:srgbClr val="3F3F3F"/>
                </a:solidFill>
                <a:latin typeface="Trebuchet MS"/>
                <a:cs typeface="Trebuchet MS"/>
              </a:rPr>
              <a:t>CULTURE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NO BEER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EXPERIENCE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NO MARKET NO</a:t>
            </a:r>
            <a:r>
              <a:rPr dirty="0" sz="1550" spc="-9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COMPETITORS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2009-2014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CONTINUOUS GROWTH (SLOWL BUT</a:t>
            </a:r>
            <a:r>
              <a:rPr dirty="0" sz="1550" spc="-10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STEADY)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From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200-400-10HL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NO MORE ROOM AND THE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AMBITION OF </a:t>
            </a:r>
            <a:r>
              <a:rPr dirty="0" sz="1550" spc="-15">
                <a:solidFill>
                  <a:srgbClr val="3F3F3F"/>
                </a:solidFill>
                <a:latin typeface="Trebuchet MS"/>
                <a:cs typeface="Trebuchet MS"/>
              </a:rPr>
              <a:t>HAVING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OUR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OWN </a:t>
            </a:r>
            <a:r>
              <a:rPr dirty="0" sz="1550" spc="-40">
                <a:solidFill>
                  <a:srgbClr val="3F3F3F"/>
                </a:solidFill>
                <a:latin typeface="Trebuchet MS"/>
                <a:cs typeface="Trebuchet MS"/>
              </a:rPr>
              <a:t>TAP</a:t>
            </a:r>
            <a:r>
              <a:rPr dirty="0" sz="1550" spc="-30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ROOM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2018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NEW </a:t>
            </a:r>
            <a:r>
              <a:rPr dirty="0" sz="1550">
                <a:solidFill>
                  <a:srgbClr val="3F3F3F"/>
                </a:solidFill>
                <a:latin typeface="Trebuchet MS"/>
                <a:cs typeface="Trebuchet MS"/>
              </a:rPr>
              <a:t>BREWERY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40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HL</a:t>
            </a:r>
            <a:r>
              <a:rPr dirty="0" sz="1550" spc="-8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10000HL/YEAR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55777" y="1874520"/>
            <a:ext cx="2774772" cy="27721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47417" y="1044702"/>
            <a:ext cx="1126997" cy="5989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3451" y="771905"/>
            <a:ext cx="2637294" cy="6014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25003" y="771905"/>
            <a:ext cx="2268021" cy="6014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34769" y="3445899"/>
            <a:ext cx="2858256" cy="3340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0031" y="771905"/>
            <a:ext cx="2500714" cy="6014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59175" y="771905"/>
            <a:ext cx="1131570" cy="6014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96084" y="771905"/>
            <a:ext cx="1094661" cy="6014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7403" y="3920490"/>
            <a:ext cx="1593342" cy="28658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18" y="4327902"/>
            <a:ext cx="387945" cy="24584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3073" y="1918970"/>
            <a:ext cx="4053204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-75" b="0">
                <a:latin typeface="Trebuchet MS"/>
                <a:cs typeface="Trebuchet MS"/>
              </a:rPr>
              <a:t>WHAT </a:t>
            </a:r>
            <a:r>
              <a:rPr dirty="0" sz="3150" b="0">
                <a:latin typeface="Trebuchet MS"/>
                <a:cs typeface="Trebuchet MS"/>
              </a:rPr>
              <a:t>DID WE</a:t>
            </a:r>
            <a:r>
              <a:rPr dirty="0" sz="3150" spc="-45" b="0">
                <a:latin typeface="Trebuchet MS"/>
                <a:cs typeface="Trebuchet MS"/>
              </a:rPr>
              <a:t> </a:t>
            </a:r>
            <a:r>
              <a:rPr dirty="0" sz="3150" b="0">
                <a:latin typeface="Trebuchet MS"/>
                <a:cs typeface="Trebuchet MS"/>
              </a:rPr>
              <a:t>CHANGE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6517" y="2582055"/>
            <a:ext cx="8371205" cy="2967990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-65">
                <a:solidFill>
                  <a:srgbClr val="3F3F3F"/>
                </a:solidFill>
                <a:latin typeface="Trebuchet MS"/>
                <a:cs typeface="Trebuchet MS"/>
              </a:rPr>
              <a:t>AT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THE BEGINNING THE FOCUS </a:t>
            </a:r>
            <a:r>
              <a:rPr dirty="0" sz="1550" spc="-35">
                <a:solidFill>
                  <a:srgbClr val="3F3F3F"/>
                </a:solidFill>
                <a:latin typeface="Trebuchet MS"/>
                <a:cs typeface="Trebuchet MS"/>
              </a:rPr>
              <a:t>WAS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ON</a:t>
            </a:r>
            <a:r>
              <a:rPr dirty="0" sz="1550" spc="-7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:</a:t>
            </a:r>
            <a:endParaRPr sz="1550">
              <a:latin typeface="Trebuchet MS"/>
              <a:cs typeface="Trebuchet MS"/>
            </a:endParaRPr>
          </a:p>
          <a:p>
            <a:pPr marL="413384">
              <a:lnSpc>
                <a:spcPct val="100000"/>
              </a:lnSpc>
              <a:spcBef>
                <a:spcPts val="805"/>
              </a:spcBef>
            </a:pPr>
            <a:r>
              <a:rPr dirty="0" sz="1400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40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SMALL SHOPS AND</a:t>
            </a:r>
            <a:r>
              <a:rPr dirty="0" sz="1400" spc="-18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00" spc="-15">
                <a:solidFill>
                  <a:srgbClr val="3F3F3F"/>
                </a:solidFill>
                <a:latin typeface="Trebuchet MS"/>
                <a:cs typeface="Trebuchet MS"/>
              </a:rPr>
              <a:t>RESTAURANTS</a:t>
            </a:r>
            <a:endParaRPr sz="1400">
              <a:latin typeface="Trebuchet MS"/>
              <a:cs typeface="Trebuchet MS"/>
            </a:endParaRPr>
          </a:p>
          <a:p>
            <a:pPr marL="413384">
              <a:lnSpc>
                <a:spcPct val="100000"/>
              </a:lnSpc>
              <a:spcBef>
                <a:spcPts val="790"/>
              </a:spcBef>
            </a:pPr>
            <a:r>
              <a:rPr dirty="0" sz="1400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40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FROM </a:t>
            </a:r>
            <a:r>
              <a:rPr dirty="0" sz="1400" spc="-35">
                <a:solidFill>
                  <a:srgbClr val="3F3F3F"/>
                </a:solidFill>
                <a:latin typeface="Trebuchet MS"/>
                <a:cs typeface="Trebuchet MS"/>
              </a:rPr>
              <a:t>EARLY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ADOPTERS </a:t>
            </a:r>
            <a:r>
              <a:rPr dirty="0" sz="1400" spc="-40">
                <a:solidFill>
                  <a:srgbClr val="3F3F3F"/>
                </a:solidFill>
                <a:latin typeface="Trebuchet MS"/>
                <a:cs typeface="Trebuchet MS"/>
              </a:rPr>
              <a:t>TO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MASS</a:t>
            </a:r>
            <a:r>
              <a:rPr dirty="0" sz="1400" spc="-9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CONSUMERISM</a:t>
            </a:r>
            <a:endParaRPr sz="1400">
              <a:latin typeface="Trebuchet MS"/>
              <a:cs typeface="Trebuchet MS"/>
            </a:endParaRPr>
          </a:p>
          <a:p>
            <a:pPr marL="413384">
              <a:lnSpc>
                <a:spcPct val="100000"/>
              </a:lnSpc>
              <a:spcBef>
                <a:spcPts val="790"/>
              </a:spcBef>
            </a:pPr>
            <a:r>
              <a:rPr dirty="0" sz="1400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40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3F3F3F"/>
                </a:solidFill>
                <a:latin typeface="Trebuchet MS"/>
                <a:cs typeface="Trebuchet MS"/>
              </a:rPr>
              <a:t>BREWING </a:t>
            </a:r>
            <a:r>
              <a:rPr dirty="0" sz="1400" spc="-20">
                <a:solidFill>
                  <a:srgbClr val="3F3F3F"/>
                </a:solidFill>
                <a:latin typeface="Trebuchet MS"/>
                <a:cs typeface="Trebuchet MS"/>
              </a:rPr>
              <a:t>DEMOCRATIC </a:t>
            </a:r>
            <a:r>
              <a:rPr dirty="0" sz="1400" spc="-5">
                <a:solidFill>
                  <a:srgbClr val="3F3F3F"/>
                </a:solidFill>
                <a:latin typeface="Trebuchet MS"/>
                <a:cs typeface="Trebuchet MS"/>
              </a:rPr>
              <a:t>BEERS </a:t>
            </a:r>
            <a:r>
              <a:rPr dirty="0" sz="1400" spc="-30">
                <a:solidFill>
                  <a:srgbClr val="3F3F3F"/>
                </a:solidFill>
                <a:latin typeface="Trebuchet MS"/>
                <a:cs typeface="Trebuchet MS"/>
              </a:rPr>
              <a:t>(TO </a:t>
            </a:r>
            <a:r>
              <a:rPr dirty="0" sz="1400" spc="-105">
                <a:solidFill>
                  <a:srgbClr val="3F3F3F"/>
                </a:solidFill>
                <a:latin typeface="Trebuchet MS"/>
                <a:cs typeface="Trebuchet MS"/>
              </a:rPr>
              <a:t>PAY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THE</a:t>
            </a:r>
            <a:r>
              <a:rPr dirty="0" sz="1400" spc="114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3F3F3F"/>
                </a:solidFill>
                <a:latin typeface="Trebuchet MS"/>
                <a:cs typeface="Trebuchet MS"/>
              </a:rPr>
              <a:t>BILLS)</a:t>
            </a:r>
            <a:endParaRPr sz="1400">
              <a:latin typeface="Trebuchet MS"/>
              <a:cs typeface="Trebuchet MS"/>
            </a:endParaRPr>
          </a:p>
          <a:p>
            <a:pPr marL="413384">
              <a:lnSpc>
                <a:spcPct val="100000"/>
              </a:lnSpc>
              <a:spcBef>
                <a:spcPts val="795"/>
              </a:spcBef>
              <a:tabLst>
                <a:tab pos="708025" algn="l"/>
              </a:tabLst>
            </a:pPr>
            <a:r>
              <a:rPr dirty="0" sz="1400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400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AND SOME CRAZY STUFF (90% / 10%) WITH</a:t>
            </a:r>
            <a:r>
              <a:rPr dirty="0" sz="1400" spc="-1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FRIENDS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MARKET DEVELOPMENT CONSUMER</a:t>
            </a:r>
            <a:r>
              <a:rPr dirty="0" sz="1550" spc="-9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HABITS</a:t>
            </a:r>
            <a:endParaRPr sz="1550">
              <a:latin typeface="Trebuchet MS"/>
              <a:cs typeface="Trebuchet MS"/>
            </a:endParaRPr>
          </a:p>
          <a:p>
            <a:pPr marL="413384">
              <a:lnSpc>
                <a:spcPct val="100000"/>
              </a:lnSpc>
              <a:spcBef>
                <a:spcPts val="805"/>
              </a:spcBef>
            </a:pPr>
            <a:r>
              <a:rPr dirty="0" sz="1400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40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NEW </a:t>
            </a:r>
            <a:r>
              <a:rPr dirty="0" sz="1400" spc="-10">
                <a:solidFill>
                  <a:srgbClr val="3F3F3F"/>
                </a:solidFill>
                <a:latin typeface="Trebuchet MS"/>
                <a:cs typeface="Trebuchet MS"/>
              </a:rPr>
              <a:t>CUSTOMER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DEMAND GUARANTEE OF QUALITY AND</a:t>
            </a:r>
            <a:r>
              <a:rPr dirty="0" sz="1400" spc="-7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CONSISTENCY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NEW</a:t>
            </a:r>
            <a:r>
              <a:rPr dirty="0" sz="1550">
                <a:solidFill>
                  <a:srgbClr val="3F3F3F"/>
                </a:solidFill>
                <a:latin typeface="Trebuchet MS"/>
                <a:cs typeface="Trebuchet MS"/>
              </a:rPr>
              <a:t> CUSTOMERS</a:t>
            </a:r>
            <a:endParaRPr sz="1550">
              <a:latin typeface="Trebuchet MS"/>
              <a:cs typeface="Trebuchet MS"/>
            </a:endParaRPr>
          </a:p>
          <a:p>
            <a:pPr marL="413384">
              <a:lnSpc>
                <a:spcPct val="100000"/>
              </a:lnSpc>
              <a:spcBef>
                <a:spcPts val="800"/>
              </a:spcBef>
            </a:pPr>
            <a:r>
              <a:rPr dirty="0" sz="1400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40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ON TRADE, </a:t>
            </a:r>
            <a:r>
              <a:rPr dirty="0" sz="1400" spc="-40">
                <a:solidFill>
                  <a:srgbClr val="3F3F3F"/>
                </a:solidFill>
                <a:latin typeface="Trebuchet MS"/>
                <a:cs typeface="Trebuchet MS"/>
              </a:rPr>
              <a:t>TO </a:t>
            </a:r>
            <a:r>
              <a:rPr dirty="0" sz="1400" spc="-25">
                <a:solidFill>
                  <a:srgbClr val="3F3F3F"/>
                </a:solidFill>
                <a:latin typeface="Trebuchet MS"/>
                <a:cs typeface="Trebuchet MS"/>
              </a:rPr>
              <a:t>SATISFY </a:t>
            </a:r>
            <a:r>
              <a:rPr dirty="0" sz="1400" spc="-5">
                <a:solidFill>
                  <a:srgbClr val="3F3F3F"/>
                </a:solidFill>
                <a:latin typeface="Trebuchet MS"/>
                <a:cs typeface="Trebuchet MS"/>
              </a:rPr>
              <a:t>BIG VOLUME IN ORDER </a:t>
            </a:r>
            <a:r>
              <a:rPr dirty="0" sz="1400" spc="-40">
                <a:solidFill>
                  <a:srgbClr val="3F3F3F"/>
                </a:solidFill>
                <a:latin typeface="Trebuchet MS"/>
                <a:cs typeface="Trebuchet MS"/>
              </a:rPr>
              <a:t>TO </a:t>
            </a:r>
            <a:r>
              <a:rPr dirty="0" sz="1400" spc="-5">
                <a:solidFill>
                  <a:srgbClr val="3F3F3F"/>
                </a:solidFill>
                <a:latin typeface="Trebuchet MS"/>
                <a:cs typeface="Trebuchet MS"/>
              </a:rPr>
              <a:t>ENSURE </a:t>
            </a:r>
            <a:r>
              <a:rPr dirty="0" sz="1400" spc="-15">
                <a:solidFill>
                  <a:srgbClr val="3F3F3F"/>
                </a:solidFill>
                <a:latin typeface="Trebuchet MS"/>
                <a:cs typeface="Trebuchet MS"/>
              </a:rPr>
              <a:t>SERVICE </a:t>
            </a:r>
            <a:r>
              <a:rPr dirty="0" sz="1400" spc="-5">
                <a:solidFill>
                  <a:srgbClr val="3F3F3F"/>
                </a:solidFill>
                <a:latin typeface="Trebuchet MS"/>
                <a:cs typeface="Trebuchet MS"/>
              </a:rPr>
              <a:t>AND KEEP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THE </a:t>
            </a:r>
            <a:r>
              <a:rPr dirty="0" sz="1400" spc="-5">
                <a:solidFill>
                  <a:srgbClr val="3F3F3F"/>
                </a:solidFill>
                <a:latin typeface="Trebuchet MS"/>
                <a:cs typeface="Trebuchet MS"/>
              </a:rPr>
              <a:t>WOW</a:t>
            </a:r>
            <a:r>
              <a:rPr dirty="0" sz="1400" spc="9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00" spc="-35">
                <a:solidFill>
                  <a:srgbClr val="3F3F3F"/>
                </a:solidFill>
                <a:latin typeface="Trebuchet MS"/>
                <a:cs typeface="Trebuchet MS"/>
              </a:rPr>
              <a:t>FACTOR.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77419" y="2504694"/>
            <a:ext cx="3549205" cy="21831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47417" y="1044702"/>
            <a:ext cx="1126997" cy="5989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3451" y="771905"/>
            <a:ext cx="2637294" cy="6014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25003" y="771905"/>
            <a:ext cx="2268021" cy="6014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34769" y="3445899"/>
            <a:ext cx="2858256" cy="3340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0031" y="771905"/>
            <a:ext cx="2500714" cy="6014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59175" y="771905"/>
            <a:ext cx="1131570" cy="6014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96084" y="771905"/>
            <a:ext cx="1094661" cy="6014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7403" y="3920490"/>
            <a:ext cx="1593342" cy="28658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18" y="4327902"/>
            <a:ext cx="387945" cy="24584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3073" y="956564"/>
            <a:ext cx="6657975" cy="146939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dirty="0" sz="3150" spc="-114"/>
              <a:t>EXTERNAL </a:t>
            </a:r>
            <a:r>
              <a:rPr dirty="0" sz="3150" spc="-90"/>
              <a:t>REQUIREMENT </a:t>
            </a:r>
            <a:r>
              <a:rPr dirty="0" sz="3150" spc="420"/>
              <a:t>/</a:t>
            </a:r>
            <a:r>
              <a:rPr dirty="0" sz="3150" spc="15"/>
              <a:t> </a:t>
            </a:r>
            <a:r>
              <a:rPr dirty="0" sz="3150" spc="-95"/>
              <a:t>INTERNAL  </a:t>
            </a:r>
            <a:r>
              <a:rPr dirty="0" sz="3150" spc="-5" b="0">
                <a:latin typeface="Trebuchet MS"/>
                <a:cs typeface="Trebuchet MS"/>
              </a:rPr>
              <a:t>DUTY </a:t>
            </a:r>
            <a:r>
              <a:rPr dirty="0" sz="3150" b="0">
                <a:latin typeface="Trebuchet MS"/>
                <a:cs typeface="Trebuchet MS"/>
              </a:rPr>
              <a:t>: </a:t>
            </a:r>
            <a:r>
              <a:rPr dirty="0" sz="3150" spc="-65" b="0">
                <a:latin typeface="Trebuchet MS"/>
                <a:cs typeface="Trebuchet MS"/>
              </a:rPr>
              <a:t>QUALITY, </a:t>
            </a:r>
            <a:r>
              <a:rPr dirty="0" sz="3150" spc="-5"/>
              <a:t>BASICS FOR  </a:t>
            </a:r>
            <a:r>
              <a:rPr dirty="0" sz="3150" spc="-20"/>
              <a:t>MICROBREWERY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073" y="3589742"/>
            <a:ext cx="3107055" cy="143319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13055" algn="l"/>
              </a:tabLst>
            </a:pPr>
            <a:r>
              <a:rPr dirty="0" sz="1550" spc="15" b="1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FOOD SAFETY</a:t>
            </a:r>
            <a:r>
              <a:rPr dirty="0" sz="1550" spc="-5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GUARANTEE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PLANNING MEDIUM</a:t>
            </a:r>
            <a:r>
              <a:rPr dirty="0" sz="1550" spc="-10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LONG-TERM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-25">
                <a:solidFill>
                  <a:srgbClr val="3F3F3F"/>
                </a:solidFill>
                <a:latin typeface="Trebuchet MS"/>
                <a:cs typeface="Trebuchet MS"/>
              </a:rPr>
              <a:t>WEEKLY</a:t>
            </a:r>
            <a:r>
              <a:rPr dirty="0" sz="1550" spc="-3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PROGRAM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CONSISTENCY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53291" y="2977895"/>
            <a:ext cx="4493602" cy="25229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47417" y="1044702"/>
            <a:ext cx="1126997" cy="5989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3451" y="771905"/>
            <a:ext cx="2637294" cy="6014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25003" y="771905"/>
            <a:ext cx="2268021" cy="6014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34769" y="3445899"/>
            <a:ext cx="2858256" cy="3340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0031" y="771905"/>
            <a:ext cx="2500714" cy="6014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59175" y="771905"/>
            <a:ext cx="1131570" cy="6014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96084" y="771905"/>
            <a:ext cx="1094661" cy="6014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7403" y="3920490"/>
            <a:ext cx="1593342" cy="28658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18" y="4327902"/>
            <a:ext cx="387945" cy="24584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3073" y="1437385"/>
            <a:ext cx="6507480" cy="9880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150" spc="-50"/>
              <a:t>IN </a:t>
            </a:r>
            <a:r>
              <a:rPr dirty="0" sz="3150" spc="-100"/>
              <a:t>HOUSE </a:t>
            </a:r>
            <a:r>
              <a:rPr dirty="0" sz="3150" spc="-155"/>
              <a:t>QUALITY, </a:t>
            </a:r>
            <a:r>
              <a:rPr dirty="0" sz="3150" spc="-80"/>
              <a:t>LANDING </a:t>
            </a:r>
            <a:r>
              <a:rPr dirty="0" sz="3150" spc="-270"/>
              <a:t>AT </a:t>
            </a:r>
            <a:r>
              <a:rPr dirty="0" sz="3150" spc="-100"/>
              <a:t>THE  </a:t>
            </a:r>
            <a:r>
              <a:rPr dirty="0" sz="3150" spc="-30" b="0">
                <a:latin typeface="Trebuchet MS"/>
                <a:cs typeface="Trebuchet MS"/>
              </a:rPr>
              <a:t>BREWERY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693" y="2614901"/>
            <a:ext cx="4431030" cy="263969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1900" spc="20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900" spc="2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BRAND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NEW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AND SELF DEVELOPED</a:t>
            </a:r>
            <a:r>
              <a:rPr dirty="0" sz="1550" spc="-14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ERP:</a:t>
            </a:r>
            <a:endParaRPr sz="1550">
              <a:latin typeface="Trebuchet MS"/>
              <a:cs typeface="Trebuchet MS"/>
            </a:endParaRPr>
          </a:p>
          <a:p>
            <a:pPr marL="1415415" marR="5080" indent="-200660">
              <a:lnSpc>
                <a:spcPts val="1010"/>
              </a:lnSpc>
              <a:spcBef>
                <a:spcPts val="640"/>
              </a:spcBef>
            </a:pPr>
            <a:r>
              <a:rPr dirty="0" sz="1050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05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dirty="0" sz="1050" spc="-5">
                <a:solidFill>
                  <a:srgbClr val="3F3F3F"/>
                </a:solidFill>
                <a:latin typeface="Trebuchet MS"/>
                <a:cs typeface="Trebuchet MS"/>
              </a:rPr>
              <a:t>PRODUCTION, LOGISTICS, HUMAN RESOURCES AND  MARKETING, </a:t>
            </a:r>
            <a:r>
              <a:rPr dirty="0" sz="1050" spc="-30">
                <a:solidFill>
                  <a:srgbClr val="3F3F3F"/>
                </a:solidFill>
                <a:latin typeface="Trebuchet MS"/>
                <a:cs typeface="Trebuchet MS"/>
              </a:rPr>
              <a:t>INVENTORY, </a:t>
            </a:r>
            <a:r>
              <a:rPr dirty="0" sz="1050" spc="-20">
                <a:solidFill>
                  <a:srgbClr val="3F3F3F"/>
                </a:solidFill>
                <a:latin typeface="Trebuchet MS"/>
                <a:cs typeface="Trebuchet MS"/>
              </a:rPr>
              <a:t>STATISTICS,</a:t>
            </a:r>
            <a:r>
              <a:rPr dirty="0" sz="1050" spc="3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050" spc="-5">
                <a:solidFill>
                  <a:srgbClr val="3F3F3F"/>
                </a:solidFill>
                <a:latin typeface="Trebuchet MS"/>
                <a:cs typeface="Trebuchet MS"/>
              </a:rPr>
              <a:t>CRM…</a:t>
            </a:r>
            <a:endParaRPr sz="1050">
              <a:latin typeface="Trebuchet MS"/>
              <a:cs typeface="Trebuchet MS"/>
            </a:endParaRPr>
          </a:p>
          <a:p>
            <a:pPr marL="814069">
              <a:lnSpc>
                <a:spcPct val="100000"/>
              </a:lnSpc>
              <a:spcBef>
                <a:spcPts val="439"/>
              </a:spcBef>
            </a:pPr>
            <a:r>
              <a:rPr dirty="0" sz="1450" spc="2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450" spc="25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CONTINUOUS</a:t>
            </a:r>
            <a:r>
              <a:rPr dirty="0" sz="1550" spc="-28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>
                <a:solidFill>
                  <a:srgbClr val="3F3F3F"/>
                </a:solidFill>
                <a:latin typeface="Trebuchet MS"/>
                <a:cs typeface="Trebuchet MS"/>
              </a:rPr>
              <a:t>IMPROVEMENT:</a:t>
            </a:r>
            <a:endParaRPr sz="1550">
              <a:latin typeface="Trebuchet MS"/>
              <a:cs typeface="Trebuchet MS"/>
            </a:endParaRPr>
          </a:p>
          <a:p>
            <a:pPr marL="1214755">
              <a:lnSpc>
                <a:spcPct val="100000"/>
              </a:lnSpc>
              <a:spcBef>
                <a:spcPts val="459"/>
              </a:spcBef>
            </a:pPr>
            <a:r>
              <a:rPr dirty="0" sz="1200" spc="20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200" spc="2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3F3F3F"/>
                </a:solidFill>
                <a:latin typeface="Trebuchet MS"/>
                <a:cs typeface="Trebuchet MS"/>
              </a:rPr>
              <a:t>SUPPLIER CONTROL AND</a:t>
            </a:r>
            <a:r>
              <a:rPr dirty="0" sz="1400" spc="-114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00" spc="-25">
                <a:solidFill>
                  <a:srgbClr val="3F3F3F"/>
                </a:solidFill>
                <a:latin typeface="Trebuchet MS"/>
                <a:cs typeface="Trebuchet MS"/>
              </a:rPr>
              <a:t>APROVAL</a:t>
            </a:r>
            <a:endParaRPr sz="1400">
              <a:latin typeface="Trebuchet MS"/>
              <a:cs typeface="Trebuchet MS"/>
            </a:endParaRPr>
          </a:p>
          <a:p>
            <a:pPr marL="1415415" marR="375920" indent="-200660">
              <a:lnSpc>
                <a:spcPts val="1350"/>
              </a:lnSpc>
              <a:spcBef>
                <a:spcPts val="775"/>
              </a:spcBef>
            </a:pPr>
            <a:r>
              <a:rPr dirty="0" sz="1200" spc="20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200" spc="2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MANAGEMENT OF INCIDENTS</a:t>
            </a:r>
            <a:r>
              <a:rPr dirty="0" sz="1400" spc="-3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AND  </a:t>
            </a:r>
            <a:r>
              <a:rPr dirty="0" sz="1400" spc="-5">
                <a:solidFill>
                  <a:srgbClr val="3F3F3F"/>
                </a:solidFill>
                <a:latin typeface="Trebuchet MS"/>
                <a:cs typeface="Trebuchet MS"/>
              </a:rPr>
              <a:t>CLAIMS</a:t>
            </a:r>
            <a:endParaRPr sz="1400">
              <a:latin typeface="Trebuchet MS"/>
              <a:cs typeface="Trebuchet MS"/>
            </a:endParaRPr>
          </a:p>
          <a:p>
            <a:pPr marL="1415415" marR="419734" indent="-200660">
              <a:lnSpc>
                <a:spcPct val="80200"/>
              </a:lnSpc>
              <a:spcBef>
                <a:spcPts val="795"/>
              </a:spcBef>
            </a:pPr>
            <a:r>
              <a:rPr dirty="0" sz="1200" spc="20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200" spc="2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dirty="0" sz="1400" spc="-15">
                <a:solidFill>
                  <a:srgbClr val="3F3F3F"/>
                </a:solidFill>
                <a:latin typeface="Trebuchet MS"/>
                <a:cs typeface="Trebuchet MS"/>
              </a:rPr>
              <a:t>STANDARIZE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PROCESS, LIKE  </a:t>
            </a:r>
            <a:r>
              <a:rPr dirty="0" sz="1400" spc="-5">
                <a:solidFill>
                  <a:srgbClr val="3F3F3F"/>
                </a:solidFill>
                <a:latin typeface="Trebuchet MS"/>
                <a:cs typeface="Trebuchet MS"/>
              </a:rPr>
              <a:t>CLEANING, BREWING, LOGISTICS 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ETC....</a:t>
            </a:r>
            <a:endParaRPr sz="1400">
              <a:latin typeface="Trebuchet MS"/>
              <a:cs typeface="Trebuchet MS"/>
            </a:endParaRPr>
          </a:p>
          <a:p>
            <a:pPr marL="1214755">
              <a:lnSpc>
                <a:spcPct val="100000"/>
              </a:lnSpc>
              <a:spcBef>
                <a:spcPts val="455"/>
              </a:spcBef>
            </a:pPr>
            <a:r>
              <a:rPr dirty="0" sz="1200" spc="20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200" spc="2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Size everything</a:t>
            </a:r>
            <a:r>
              <a:rPr dirty="0" sz="1400" spc="6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3F3F3F"/>
                </a:solidFill>
                <a:latin typeface="Trebuchet MS"/>
                <a:cs typeface="Trebuchet MS"/>
              </a:rPr>
              <a:t>possible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95607" y="2730245"/>
            <a:ext cx="4439119" cy="24963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47417" y="1044702"/>
            <a:ext cx="1126997" cy="5989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3451" y="771905"/>
            <a:ext cx="2637294" cy="6014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25003" y="771905"/>
            <a:ext cx="2268021" cy="6014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34769" y="3445899"/>
            <a:ext cx="2858256" cy="3340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0031" y="771905"/>
            <a:ext cx="2500714" cy="6014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59175" y="771905"/>
            <a:ext cx="1131570" cy="6014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96084" y="771905"/>
            <a:ext cx="1094661" cy="6014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7403" y="3920490"/>
            <a:ext cx="1593342" cy="28658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18" y="4327902"/>
            <a:ext cx="387945" cy="24584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3073" y="1321561"/>
            <a:ext cx="562038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b="0">
                <a:latin typeface="Trebuchet MS"/>
                <a:cs typeface="Trebuchet MS"/>
              </a:rPr>
              <a:t>KEY PERFORMANCE</a:t>
            </a:r>
            <a:r>
              <a:rPr dirty="0" sz="3150" spc="-80" b="0">
                <a:latin typeface="Trebuchet MS"/>
                <a:cs typeface="Trebuchet MS"/>
              </a:rPr>
              <a:t> </a:t>
            </a:r>
            <a:r>
              <a:rPr dirty="0" sz="3150" spc="-50" b="0">
                <a:latin typeface="Trebuchet MS"/>
                <a:cs typeface="Trebuchet MS"/>
              </a:rPr>
              <a:t>INDICATORS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985" y="2464561"/>
            <a:ext cx="3851275" cy="256159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12725" marR="300355" indent="-200660">
              <a:lnSpc>
                <a:spcPct val="80100"/>
              </a:lnSpc>
              <a:spcBef>
                <a:spcPts val="520"/>
              </a:spcBef>
            </a:pPr>
            <a:r>
              <a:rPr dirty="0" sz="1450" spc="30">
                <a:solidFill>
                  <a:srgbClr val="E84C22"/>
                </a:solidFill>
                <a:latin typeface="Wingdings 3"/>
                <a:cs typeface="Wingdings 3"/>
              </a:rPr>
              <a:t></a:t>
            </a:r>
            <a:r>
              <a:rPr dirty="0" sz="1450" spc="3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dirty="0" sz="1750" spc="-5">
                <a:solidFill>
                  <a:srgbClr val="3F3F3F"/>
                </a:solidFill>
                <a:latin typeface="Trebuchet MS"/>
                <a:cs typeface="Trebuchet MS"/>
              </a:rPr>
              <a:t>QUALITY </a:t>
            </a:r>
            <a:r>
              <a:rPr dirty="0" sz="1750" spc="-25">
                <a:solidFill>
                  <a:srgbClr val="3F3F3F"/>
                </a:solidFill>
                <a:latin typeface="Trebuchet MS"/>
                <a:cs typeface="Trebuchet MS"/>
              </a:rPr>
              <a:t>PARAMETERS:</a:t>
            </a:r>
            <a:r>
              <a:rPr dirty="0" sz="1750" spc="-16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750" spc="-5">
                <a:solidFill>
                  <a:srgbClr val="3F3F3F"/>
                </a:solidFill>
                <a:latin typeface="Trebuchet MS"/>
                <a:cs typeface="Trebuchet MS"/>
              </a:rPr>
              <a:t>EXTERNAL  </a:t>
            </a:r>
            <a:r>
              <a:rPr dirty="0" sz="1750" spc="-40">
                <a:solidFill>
                  <a:srgbClr val="3F3F3F"/>
                </a:solidFill>
                <a:latin typeface="Trebuchet MS"/>
                <a:cs typeface="Trebuchet MS"/>
              </a:rPr>
              <a:t>LABORATORY </a:t>
            </a:r>
            <a:r>
              <a:rPr dirty="0" sz="1750" spc="-5">
                <a:solidFill>
                  <a:srgbClr val="3F3F3F"/>
                </a:solidFill>
                <a:latin typeface="Trebuchet MS"/>
                <a:cs typeface="Trebuchet MS"/>
              </a:rPr>
              <a:t>IN </a:t>
            </a:r>
            <a:r>
              <a:rPr dirty="0" sz="1750" spc="-15">
                <a:solidFill>
                  <a:srgbClr val="3F3F3F"/>
                </a:solidFill>
                <a:latin typeface="Trebuchet MS"/>
                <a:cs typeface="Trebuchet MS"/>
              </a:rPr>
              <a:t>CERVECEROS </a:t>
            </a:r>
            <a:r>
              <a:rPr dirty="0" sz="1750" spc="-5">
                <a:solidFill>
                  <a:srgbClr val="3F3F3F"/>
                </a:solidFill>
                <a:latin typeface="Trebuchet MS"/>
                <a:cs typeface="Trebuchet MS"/>
              </a:rPr>
              <a:t>DE  </a:t>
            </a:r>
            <a:r>
              <a:rPr dirty="0" sz="1750" spc="-35">
                <a:solidFill>
                  <a:srgbClr val="3F3F3F"/>
                </a:solidFill>
                <a:latin typeface="Trebuchet MS"/>
                <a:cs typeface="Trebuchet MS"/>
              </a:rPr>
              <a:t>ESPAÑA:</a:t>
            </a:r>
            <a:endParaRPr sz="1750">
              <a:latin typeface="Trebuchet MS"/>
              <a:cs typeface="Trebuchet MS"/>
            </a:endParaRPr>
          </a:p>
          <a:p>
            <a:pPr marL="613410" marR="200025" indent="-200660">
              <a:lnSpc>
                <a:spcPts val="1520"/>
              </a:lnSpc>
              <a:spcBef>
                <a:spcPts val="780"/>
              </a:spcBef>
            </a:pPr>
            <a:r>
              <a:rPr dirty="0" sz="1200" spc="20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200" spc="2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dirty="0" sz="1550" spc="-30">
                <a:solidFill>
                  <a:srgbClr val="3F3F3F"/>
                </a:solidFill>
                <a:latin typeface="Trebuchet MS"/>
                <a:cs typeface="Trebuchet MS"/>
              </a:rPr>
              <a:t>RAW </a:t>
            </a:r>
            <a:r>
              <a:rPr dirty="0" sz="1550" spc="-5">
                <a:solidFill>
                  <a:srgbClr val="3F3F3F"/>
                </a:solidFill>
                <a:latin typeface="Trebuchet MS"/>
                <a:cs typeface="Trebuchet MS"/>
              </a:rPr>
              <a:t>MATERIALS: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HUMIDITY </a:t>
            </a:r>
            <a:r>
              <a:rPr dirty="0" sz="1550" spc="-15">
                <a:solidFill>
                  <a:srgbClr val="3F3F3F"/>
                </a:solidFill>
                <a:latin typeface="Trebuchet MS"/>
                <a:cs typeface="Trebuchet MS"/>
              </a:rPr>
              <a:t>HEAVY  </a:t>
            </a:r>
            <a:r>
              <a:rPr dirty="0" sz="1550" spc="-10">
                <a:solidFill>
                  <a:srgbClr val="3F3F3F"/>
                </a:solidFill>
                <a:latin typeface="Trebuchet MS"/>
                <a:cs typeface="Trebuchet MS"/>
              </a:rPr>
              <a:t>METALS,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IMPURITIES</a:t>
            </a:r>
            <a:r>
              <a:rPr dirty="0" sz="1550" spc="-1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20">
                <a:solidFill>
                  <a:srgbClr val="3F3F3F"/>
                </a:solidFill>
                <a:latin typeface="Trebuchet MS"/>
                <a:cs typeface="Trebuchet MS"/>
              </a:rPr>
              <a:t>…</a:t>
            </a:r>
            <a:endParaRPr sz="1550">
              <a:latin typeface="Trebuchet MS"/>
              <a:cs typeface="Trebuchet MS"/>
            </a:endParaRPr>
          </a:p>
          <a:p>
            <a:pPr marL="613410" marR="5080" indent="-200660">
              <a:lnSpc>
                <a:spcPct val="81500"/>
              </a:lnSpc>
              <a:spcBef>
                <a:spcPts val="790"/>
              </a:spcBef>
            </a:pPr>
            <a:r>
              <a:rPr dirty="0" sz="1200" spc="20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200" spc="2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PRODUCT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IN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PROCESS: </a:t>
            </a:r>
            <a:r>
              <a:rPr dirty="0" sz="1550" spc="-25">
                <a:solidFill>
                  <a:srgbClr val="3F3F3F"/>
                </a:solidFill>
                <a:latin typeface="Trebuchet MS"/>
                <a:cs typeface="Trebuchet MS"/>
              </a:rPr>
              <a:t>DENSITY,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PH, 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ALCOHOL, BEER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SPOILERS,  </a:t>
            </a:r>
            <a:r>
              <a:rPr dirty="0" sz="1550">
                <a:solidFill>
                  <a:srgbClr val="3F3F3F"/>
                </a:solidFill>
                <a:latin typeface="Trebuchet MS"/>
                <a:cs typeface="Trebuchet MS"/>
              </a:rPr>
              <a:t>TEMPERATURES,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CO2</a:t>
            </a:r>
            <a:r>
              <a:rPr dirty="0" sz="1550" spc="-1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ETC…</a:t>
            </a:r>
            <a:endParaRPr sz="1550">
              <a:latin typeface="Trebuchet MS"/>
              <a:cs typeface="Trebuchet MS"/>
            </a:endParaRPr>
          </a:p>
          <a:p>
            <a:pPr algn="just" marL="613410" marR="223520" indent="-200660">
              <a:lnSpc>
                <a:spcPct val="81500"/>
              </a:lnSpc>
              <a:spcBef>
                <a:spcPts val="790"/>
              </a:spcBef>
            </a:pPr>
            <a:r>
              <a:rPr dirty="0" sz="1200" spc="20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200" spc="20">
                <a:solidFill>
                  <a:srgbClr val="E84C22"/>
                </a:solidFill>
                <a:latin typeface="Times New Roman"/>
                <a:cs typeface="Times New Roman"/>
              </a:rPr>
              <a:t>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FINISHED </a:t>
            </a:r>
            <a:r>
              <a:rPr dirty="0" sz="1550" spc="-10">
                <a:solidFill>
                  <a:srgbClr val="3F3F3F"/>
                </a:solidFill>
                <a:latin typeface="Trebuchet MS"/>
                <a:cs typeface="Trebuchet MS"/>
              </a:rPr>
              <a:t>PRODUCT: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COLOR,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CO2, 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BITTERNESS, </a:t>
            </a:r>
            <a:r>
              <a:rPr dirty="0" sz="1550" spc="-20">
                <a:solidFill>
                  <a:srgbClr val="3F3F3F"/>
                </a:solidFill>
                <a:latin typeface="Trebuchet MS"/>
                <a:cs typeface="Trebuchet MS"/>
              </a:rPr>
              <a:t>DRY EXTRACT, </a:t>
            </a:r>
            <a:r>
              <a:rPr dirty="0" sz="1550" spc="-35">
                <a:solidFill>
                  <a:srgbClr val="3F3F3F"/>
                </a:solidFill>
                <a:latin typeface="Trebuchet MS"/>
                <a:cs typeface="Trebuchet MS"/>
              </a:rPr>
              <a:t>%ABV, 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ORGANOLEPTIC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04295" y="2581655"/>
            <a:ext cx="4675022" cy="26273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47417" y="1044702"/>
            <a:ext cx="1126997" cy="5989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3451" y="771905"/>
            <a:ext cx="2637294" cy="6014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25003" y="771905"/>
            <a:ext cx="2268021" cy="6014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34769" y="3445899"/>
            <a:ext cx="2858256" cy="3340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0031" y="771905"/>
            <a:ext cx="2500714" cy="6014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59175" y="771905"/>
            <a:ext cx="1131570" cy="6014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96084" y="771905"/>
            <a:ext cx="1094661" cy="6014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7403" y="3920490"/>
            <a:ext cx="1593342" cy="28658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18" y="4327902"/>
            <a:ext cx="387945" cy="24584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3073" y="1918970"/>
            <a:ext cx="538607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b="0">
                <a:latin typeface="Trebuchet MS"/>
                <a:cs typeface="Trebuchet MS"/>
              </a:rPr>
              <a:t>KEY PERFOMANCE</a:t>
            </a:r>
            <a:r>
              <a:rPr dirty="0" sz="3150" spc="-90" b="0">
                <a:latin typeface="Trebuchet MS"/>
                <a:cs typeface="Trebuchet MS"/>
              </a:rPr>
              <a:t> </a:t>
            </a:r>
            <a:r>
              <a:rPr dirty="0" sz="3150" spc="-50" b="0">
                <a:latin typeface="Trebuchet MS"/>
                <a:cs typeface="Trebuchet MS"/>
              </a:rPr>
              <a:t>INDICATORS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693" y="2505436"/>
            <a:ext cx="4470400" cy="296989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13055" algn="l"/>
              </a:tabLst>
            </a:pPr>
            <a:r>
              <a:rPr dirty="0" sz="1550" spc="15" b="1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BREW HOUSE PERFORMANCE </a:t>
            </a:r>
            <a:r>
              <a:rPr dirty="0" sz="1550" spc="-10">
                <a:solidFill>
                  <a:srgbClr val="3F3F3F"/>
                </a:solidFill>
                <a:latin typeface="Trebuchet MS"/>
                <a:cs typeface="Trebuchet MS"/>
              </a:rPr>
              <a:t>(KG/MALT</a:t>
            </a:r>
            <a:r>
              <a:rPr dirty="0" sz="1550" spc="-9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>
                <a:solidFill>
                  <a:srgbClr val="3F3F3F"/>
                </a:solidFill>
                <a:latin typeface="Trebuchet MS"/>
                <a:cs typeface="Trebuchet MS"/>
              </a:rPr>
              <a:t>WORT)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%</a:t>
            </a:r>
            <a:r>
              <a:rPr dirty="0" sz="1550" spc="-9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-15">
                <a:solidFill>
                  <a:srgbClr val="3F3F3F"/>
                </a:solidFill>
                <a:latin typeface="Trebuchet MS"/>
                <a:cs typeface="Trebuchet MS"/>
              </a:rPr>
              <a:t>ATTENUATION</a:t>
            </a:r>
            <a:endParaRPr sz="1550">
              <a:latin typeface="Trebuchet MS"/>
              <a:cs typeface="Trebuchet MS"/>
            </a:endParaRPr>
          </a:p>
          <a:p>
            <a:pPr marL="313055" marR="1874520" indent="-300990">
              <a:lnSpc>
                <a:spcPct val="101600"/>
              </a:lnSpc>
              <a:spcBef>
                <a:spcPts val="885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BOTTLING</a:t>
            </a:r>
            <a:r>
              <a:rPr dirty="0" sz="1550" spc="-9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PRODUCTIVITY  (BOT/WORKER/HOUR)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QUALITY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IN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PROCESS</a:t>
            </a:r>
            <a:r>
              <a:rPr dirty="0" sz="1550" spc="-5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(SUCCESS)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WORKING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PLAN</a:t>
            </a:r>
            <a:r>
              <a:rPr dirty="0" sz="1550" spc="-10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ACCOMPLISHMENT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-5">
                <a:solidFill>
                  <a:srgbClr val="3F3F3F"/>
                </a:solidFill>
                <a:latin typeface="Trebuchet MS"/>
                <a:cs typeface="Trebuchet MS"/>
              </a:rPr>
              <a:t>SERVICE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550" spc="-30">
                <a:solidFill>
                  <a:srgbClr val="3F3F3F"/>
                </a:solidFill>
                <a:latin typeface="Trebuchet MS"/>
                <a:cs typeface="Trebuchet MS"/>
              </a:rPr>
              <a:t>RATE</a:t>
            </a:r>
            <a:endParaRPr sz="1550">
              <a:latin typeface="Trebuchet MS"/>
              <a:cs typeface="Trebuchet MS"/>
            </a:endParaRPr>
          </a:p>
          <a:p>
            <a:pPr marL="313055" marR="464184" indent="-300990">
              <a:lnSpc>
                <a:spcPct val="101899"/>
              </a:lnSpc>
              <a:spcBef>
                <a:spcPts val="875"/>
              </a:spcBef>
              <a:tabLst>
                <a:tab pos="313055" algn="l"/>
              </a:tabLst>
            </a:pPr>
            <a:r>
              <a:rPr dirty="0" sz="1550" spc="1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550" spc="1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MONETISED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LITRES </a:t>
            </a:r>
            <a:r>
              <a:rPr dirty="0" sz="1550" spc="10">
                <a:solidFill>
                  <a:srgbClr val="3F3F3F"/>
                </a:solidFill>
                <a:latin typeface="Trebuchet MS"/>
                <a:cs typeface="Trebuchet MS"/>
              </a:rPr>
              <a:t>VS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BOTTLED </a:t>
            </a:r>
            <a:r>
              <a:rPr dirty="0" sz="1550" spc="-20">
                <a:solidFill>
                  <a:srgbClr val="3F3F3F"/>
                </a:solidFill>
                <a:latin typeface="Trebuchet MS"/>
                <a:cs typeface="Trebuchet MS"/>
              </a:rPr>
              <a:t>(RATE </a:t>
            </a:r>
            <a:r>
              <a:rPr dirty="0" sz="1550" spc="15">
                <a:solidFill>
                  <a:srgbClr val="3F3F3F"/>
                </a:solidFill>
                <a:latin typeface="Trebuchet MS"/>
                <a:cs typeface="Trebuchet MS"/>
              </a:rPr>
              <a:t>OF  </a:t>
            </a:r>
            <a:r>
              <a:rPr dirty="0" sz="1550" spc="5">
                <a:solidFill>
                  <a:srgbClr val="3F3F3F"/>
                </a:solidFill>
                <a:latin typeface="Trebuchet MS"/>
                <a:cs typeface="Trebuchet MS"/>
              </a:rPr>
              <a:t>LOSSES)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88571" y="2821685"/>
            <a:ext cx="3922217" cy="22029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47417" y="1044702"/>
            <a:ext cx="1126997" cy="5989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3451" y="771905"/>
            <a:ext cx="2637294" cy="6014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25003" y="771905"/>
            <a:ext cx="2268021" cy="6014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34769" y="3445899"/>
            <a:ext cx="2858256" cy="3340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0031" y="771905"/>
            <a:ext cx="2500714" cy="6014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59175" y="771905"/>
            <a:ext cx="1131570" cy="6014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96084" y="771905"/>
            <a:ext cx="1094661" cy="6014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7403" y="3920490"/>
            <a:ext cx="1593342" cy="28658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18" y="4327902"/>
            <a:ext cx="387945" cy="24584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3073" y="1437385"/>
            <a:ext cx="6257925" cy="9880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150" spc="-95"/>
              <a:t>NON </a:t>
            </a:r>
            <a:r>
              <a:rPr dirty="0" sz="3150" spc="-100"/>
              <a:t>VISUAL </a:t>
            </a:r>
            <a:r>
              <a:rPr dirty="0" sz="3150" spc="-110"/>
              <a:t>FEEDBACK </a:t>
            </a:r>
            <a:r>
              <a:rPr dirty="0" sz="3150"/>
              <a:t>( </a:t>
            </a:r>
            <a:r>
              <a:rPr dirty="0" sz="3150" spc="-95"/>
              <a:t>NOT </a:t>
            </a:r>
            <a:r>
              <a:rPr dirty="0" sz="3150" spc="-220"/>
              <a:t>ONLY  </a:t>
            </a:r>
            <a:r>
              <a:rPr dirty="0" sz="3150" spc="-5" b="0">
                <a:latin typeface="Trebuchet MS"/>
                <a:cs typeface="Trebuchet MS"/>
              </a:rPr>
              <a:t>SECURITY)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693" y="2509976"/>
            <a:ext cx="4711065" cy="342963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  <a:tabLst>
                <a:tab pos="313055" algn="l"/>
              </a:tabLst>
            </a:pPr>
            <a:r>
              <a:rPr dirty="0" sz="1450" spc="2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450" spc="2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450" spc="-5">
                <a:solidFill>
                  <a:srgbClr val="3F3F3F"/>
                </a:solidFill>
                <a:latin typeface="Trebuchet MS"/>
                <a:cs typeface="Trebuchet MS"/>
              </a:rPr>
              <a:t>QUALITY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GIVE US A </a:t>
            </a:r>
            <a:r>
              <a:rPr dirty="0" sz="1450" spc="-5">
                <a:solidFill>
                  <a:srgbClr val="3F3F3F"/>
                </a:solidFill>
                <a:latin typeface="Trebuchet MS"/>
                <a:cs typeface="Trebuchet MS"/>
              </a:rPr>
              <a:t>COMPETITIVE</a:t>
            </a:r>
            <a:r>
              <a:rPr dirty="0" sz="1450" spc="-28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50" spc="-35">
                <a:solidFill>
                  <a:srgbClr val="3F3F3F"/>
                </a:solidFill>
                <a:latin typeface="Trebuchet MS"/>
                <a:cs typeface="Trebuchet MS"/>
              </a:rPr>
              <a:t>ADVANTAGE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313055" algn="l"/>
              </a:tabLst>
            </a:pPr>
            <a:r>
              <a:rPr dirty="0" sz="1450" spc="2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450" spc="2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REDUCE </a:t>
            </a:r>
            <a:r>
              <a:rPr dirty="0" sz="1450" spc="-5">
                <a:solidFill>
                  <a:srgbClr val="3F3F3F"/>
                </a:solidFill>
                <a:latin typeface="Trebuchet MS"/>
                <a:cs typeface="Trebuchet MS"/>
              </a:rPr>
              <a:t>COMPETITION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(NO </a:t>
            </a:r>
            <a:r>
              <a:rPr dirty="0" sz="1450" spc="-95">
                <a:solidFill>
                  <a:srgbClr val="3F3F3F"/>
                </a:solidFill>
                <a:latin typeface="Trebuchet MS"/>
                <a:cs typeface="Trebuchet MS"/>
              </a:rPr>
              <a:t>WAY </a:t>
            </a:r>
            <a:r>
              <a:rPr dirty="0" sz="1450" spc="-35">
                <a:solidFill>
                  <a:srgbClr val="3F3F3F"/>
                </a:solidFill>
                <a:latin typeface="Trebuchet MS"/>
                <a:cs typeface="Trebuchet MS"/>
              </a:rPr>
              <a:t>TO</a:t>
            </a:r>
            <a:r>
              <a:rPr dirty="0" sz="1450" spc="6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50" spc="-20">
                <a:solidFill>
                  <a:srgbClr val="3F3F3F"/>
                </a:solidFill>
                <a:latin typeface="Trebuchet MS"/>
                <a:cs typeface="Trebuchet MS"/>
              </a:rPr>
              <a:t>COMPARE)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313055" algn="l"/>
              </a:tabLst>
            </a:pPr>
            <a:r>
              <a:rPr dirty="0" sz="1450" spc="2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450" spc="2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THE </a:t>
            </a:r>
            <a:r>
              <a:rPr dirty="0" sz="1450" spc="-10">
                <a:solidFill>
                  <a:srgbClr val="3F3F3F"/>
                </a:solidFill>
                <a:latin typeface="Trebuchet MS"/>
                <a:cs typeface="Trebuchet MS"/>
              </a:rPr>
              <a:t>CUSTOMER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TRUSTS US, </a:t>
            </a:r>
            <a:r>
              <a:rPr dirty="0" sz="1450" spc="-35">
                <a:solidFill>
                  <a:srgbClr val="3F3F3F"/>
                </a:solidFill>
                <a:latin typeface="Trebuchet MS"/>
                <a:cs typeface="Trebuchet MS"/>
              </a:rPr>
              <a:t>RELAY </a:t>
            </a:r>
            <a:r>
              <a:rPr dirty="0" sz="1450" spc="5">
                <a:solidFill>
                  <a:srgbClr val="3F3F3F"/>
                </a:solidFill>
                <a:latin typeface="Trebuchet MS"/>
                <a:cs typeface="Trebuchet MS"/>
              </a:rPr>
              <a:t>ON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THE</a:t>
            </a:r>
            <a:r>
              <a:rPr dirty="0" sz="1450" spc="-2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50" spc="-5">
                <a:solidFill>
                  <a:srgbClr val="3F3F3F"/>
                </a:solidFill>
                <a:latin typeface="Trebuchet MS"/>
                <a:cs typeface="Trebuchet MS"/>
              </a:rPr>
              <a:t>BRAND</a:t>
            </a:r>
            <a:endParaRPr sz="1450">
              <a:latin typeface="Trebuchet MS"/>
              <a:cs typeface="Trebuchet MS"/>
            </a:endParaRPr>
          </a:p>
          <a:p>
            <a:pPr marL="313055" marR="5080" indent="-300990">
              <a:lnSpc>
                <a:spcPts val="1580"/>
              </a:lnSpc>
              <a:spcBef>
                <a:spcPts val="810"/>
              </a:spcBef>
              <a:tabLst>
                <a:tab pos="313055" algn="l"/>
              </a:tabLst>
            </a:pPr>
            <a:r>
              <a:rPr dirty="0" sz="1450" spc="2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450" spc="2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450" spc="-5">
                <a:solidFill>
                  <a:srgbClr val="3F3F3F"/>
                </a:solidFill>
                <a:latin typeface="Trebuchet MS"/>
                <a:cs typeface="Trebuchet MS"/>
              </a:rPr>
              <a:t>SELLERS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TRUST OUR </a:t>
            </a:r>
            <a:r>
              <a:rPr dirty="0" sz="1450" spc="-30">
                <a:solidFill>
                  <a:srgbClr val="3F3F3F"/>
                </a:solidFill>
                <a:latin typeface="Trebuchet MS"/>
                <a:cs typeface="Trebuchet MS"/>
              </a:rPr>
              <a:t>PRODUCT, </a:t>
            </a:r>
            <a:r>
              <a:rPr dirty="0" sz="1450" spc="-5">
                <a:solidFill>
                  <a:srgbClr val="3F3F3F"/>
                </a:solidFill>
                <a:latin typeface="Trebuchet MS"/>
                <a:cs typeface="Trebuchet MS"/>
              </a:rPr>
              <a:t>FINAL </a:t>
            </a:r>
            <a:r>
              <a:rPr dirty="0" sz="1450" spc="-10">
                <a:solidFill>
                  <a:srgbClr val="3F3F3F"/>
                </a:solidFill>
                <a:latin typeface="Trebuchet MS"/>
                <a:cs typeface="Trebuchet MS"/>
              </a:rPr>
              <a:t>CUSTOMER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AND  IN </a:t>
            </a:r>
            <a:r>
              <a:rPr dirty="0" sz="1450" spc="-5">
                <a:solidFill>
                  <a:srgbClr val="3F3F3F"/>
                </a:solidFill>
                <a:latin typeface="Trebuchet MS"/>
                <a:cs typeface="Trebuchet MS"/>
              </a:rPr>
              <a:t>MIDDLE</a:t>
            </a:r>
            <a:r>
              <a:rPr dirty="0" sz="1450" spc="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50" spc="-5">
                <a:solidFill>
                  <a:srgbClr val="3F3F3F"/>
                </a:solidFill>
                <a:latin typeface="Trebuchet MS"/>
                <a:cs typeface="Trebuchet MS"/>
              </a:rPr>
              <a:t>CLIENT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313055" algn="l"/>
              </a:tabLst>
            </a:pPr>
            <a:r>
              <a:rPr dirty="0" sz="1450" spc="2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450" spc="2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BRAND IS </a:t>
            </a:r>
            <a:r>
              <a:rPr dirty="0" sz="1450" spc="-20">
                <a:solidFill>
                  <a:srgbClr val="3F3F3F"/>
                </a:solidFill>
                <a:latin typeface="Trebuchet MS"/>
                <a:cs typeface="Trebuchet MS"/>
              </a:rPr>
              <a:t>RELATED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WITH</a:t>
            </a:r>
            <a:r>
              <a:rPr dirty="0" sz="1450" spc="1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50" spc="-5">
                <a:solidFill>
                  <a:srgbClr val="3F3F3F"/>
                </a:solidFill>
                <a:latin typeface="Trebuchet MS"/>
                <a:cs typeface="Trebuchet MS"/>
              </a:rPr>
              <a:t>QUALITY</a:t>
            </a:r>
            <a:endParaRPr sz="1450">
              <a:latin typeface="Trebuchet MS"/>
              <a:cs typeface="Trebuchet MS"/>
            </a:endParaRPr>
          </a:p>
          <a:p>
            <a:pPr marL="313690" marR="68580" indent="-300990">
              <a:lnSpc>
                <a:spcPct val="90600"/>
              </a:lnSpc>
              <a:spcBef>
                <a:spcPts val="790"/>
              </a:spcBef>
              <a:tabLst>
                <a:tab pos="313055" algn="l"/>
              </a:tabLst>
            </a:pPr>
            <a:r>
              <a:rPr dirty="0" sz="1450" spc="2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450" spc="2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WORKING </a:t>
            </a:r>
            <a:r>
              <a:rPr dirty="0" sz="1450" spc="5">
                <a:solidFill>
                  <a:srgbClr val="3F3F3F"/>
                </a:solidFill>
                <a:latin typeface="Trebuchet MS"/>
                <a:cs typeface="Trebuchet MS"/>
              </a:rPr>
              <a:t>ON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THE MOST EXIGENT MARKET </a:t>
            </a:r>
            <a:r>
              <a:rPr dirty="0" sz="1450" spc="-5">
                <a:solidFill>
                  <a:srgbClr val="3F3F3F"/>
                </a:solidFill>
                <a:latin typeface="Trebuchet MS"/>
                <a:cs typeface="Trebuchet MS"/>
              </a:rPr>
              <a:t>ALLOWS 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US </a:t>
            </a:r>
            <a:r>
              <a:rPr dirty="0" sz="1450" spc="-35">
                <a:solidFill>
                  <a:srgbClr val="3F3F3F"/>
                </a:solidFill>
                <a:latin typeface="Trebuchet MS"/>
                <a:cs typeface="Trebuchet MS"/>
              </a:rPr>
              <a:t>TO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WORK IN OTHER </a:t>
            </a:r>
            <a:r>
              <a:rPr dirty="0" sz="1450" spc="-10">
                <a:solidFill>
                  <a:srgbClr val="3F3F3F"/>
                </a:solidFill>
                <a:latin typeface="Trebuchet MS"/>
                <a:cs typeface="Trebuchet MS"/>
              </a:rPr>
              <a:t>CUSTOMER </a:t>
            </a:r>
            <a:r>
              <a:rPr dirty="0" sz="1450" spc="-5">
                <a:solidFill>
                  <a:srgbClr val="3F3F3F"/>
                </a:solidFill>
                <a:latin typeface="Trebuchet MS"/>
                <a:cs typeface="Trebuchet MS"/>
              </a:rPr>
              <a:t>FIELDS, WHICH  GIVES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US THE </a:t>
            </a:r>
            <a:r>
              <a:rPr dirty="0" sz="1450" spc="-10">
                <a:solidFill>
                  <a:srgbClr val="3F3F3F"/>
                </a:solidFill>
                <a:latin typeface="Trebuchet MS"/>
                <a:cs typeface="Trebuchet MS"/>
              </a:rPr>
              <a:t>OPPORTUNITY </a:t>
            </a:r>
            <a:r>
              <a:rPr dirty="0" sz="1450" spc="-35">
                <a:solidFill>
                  <a:srgbClr val="3F3F3F"/>
                </a:solidFill>
                <a:latin typeface="Trebuchet MS"/>
                <a:cs typeface="Trebuchet MS"/>
              </a:rPr>
              <a:t>TO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KEEP GROWING</a:t>
            </a:r>
            <a:r>
              <a:rPr dirty="0" sz="1450" spc="-16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50" spc="-5">
                <a:solidFill>
                  <a:srgbClr val="3F3F3F"/>
                </a:solidFill>
                <a:latin typeface="Trebuchet MS"/>
                <a:cs typeface="Trebuchet MS"/>
              </a:rPr>
              <a:t>AND 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DIVERSIFY OUR </a:t>
            </a:r>
            <a:r>
              <a:rPr dirty="0" sz="1450" spc="-35">
                <a:solidFill>
                  <a:srgbClr val="3F3F3F"/>
                </a:solidFill>
                <a:latin typeface="Trebuchet MS"/>
                <a:cs typeface="Trebuchet MS"/>
              </a:rPr>
              <a:t>MARKET,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LESS</a:t>
            </a:r>
            <a:r>
              <a:rPr dirty="0" sz="1450" spc="3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RISIKO.</a:t>
            </a:r>
            <a:endParaRPr sz="1450">
              <a:latin typeface="Trebuchet MS"/>
              <a:cs typeface="Trebuchet MS"/>
            </a:endParaRPr>
          </a:p>
          <a:p>
            <a:pPr marL="313690" marR="807085" indent="-300990">
              <a:lnSpc>
                <a:spcPts val="1580"/>
              </a:lnSpc>
              <a:spcBef>
                <a:spcPts val="810"/>
              </a:spcBef>
              <a:tabLst>
                <a:tab pos="313055" algn="l"/>
              </a:tabLst>
            </a:pPr>
            <a:r>
              <a:rPr dirty="0" sz="1450" spc="2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450" spc="2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450" spc="5">
                <a:solidFill>
                  <a:srgbClr val="3F3F3F"/>
                </a:solidFill>
                <a:latin typeface="Trebuchet MS"/>
                <a:cs typeface="Trebuchet MS"/>
              </a:rPr>
              <a:t>WE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CAN FEEL SURE ABOUT OUR FUTURE</a:t>
            </a:r>
            <a:r>
              <a:rPr dirty="0" sz="1450" spc="-175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50" spc="5">
                <a:solidFill>
                  <a:srgbClr val="3F3F3F"/>
                </a:solidFill>
                <a:latin typeface="Trebuchet MS"/>
                <a:cs typeface="Trebuchet MS"/>
              </a:rPr>
              <a:t>ON  </a:t>
            </a:r>
            <a:r>
              <a:rPr dirty="0" sz="1450" spc="-5">
                <a:solidFill>
                  <a:srgbClr val="3F3F3F"/>
                </a:solidFill>
                <a:latin typeface="Trebuchet MS"/>
                <a:cs typeface="Trebuchet MS"/>
              </a:rPr>
              <a:t>DIFFERENT 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MARKET</a:t>
            </a:r>
            <a:r>
              <a:rPr dirty="0" sz="1450" spc="-25">
                <a:solidFill>
                  <a:srgbClr val="3F3F3F"/>
                </a:solidFill>
                <a:latin typeface="Trebuchet MS"/>
                <a:cs typeface="Trebuchet MS"/>
              </a:rPr>
              <a:t> STAGES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13055" algn="l"/>
              </a:tabLst>
            </a:pPr>
            <a:r>
              <a:rPr dirty="0" sz="1450" spc="25">
                <a:solidFill>
                  <a:srgbClr val="E84C22"/>
                </a:solidFill>
                <a:latin typeface="Wingdings 3"/>
                <a:cs typeface="Wingdings 3"/>
              </a:rPr>
              <a:t></a:t>
            </a:r>
            <a:r>
              <a:rPr dirty="0" sz="1450" spc="25">
                <a:solidFill>
                  <a:srgbClr val="E84C22"/>
                </a:solidFill>
                <a:latin typeface="Times New Roman"/>
                <a:cs typeface="Times New Roman"/>
              </a:rPr>
              <a:t>	</a:t>
            </a:r>
            <a:r>
              <a:rPr dirty="0" sz="1450">
                <a:solidFill>
                  <a:srgbClr val="3F3F3F"/>
                </a:solidFill>
                <a:latin typeface="Trebuchet MS"/>
                <a:cs typeface="Trebuchet MS"/>
              </a:rPr>
              <a:t>ALLOWS WORK IN OTHER </a:t>
            </a:r>
            <a:r>
              <a:rPr dirty="0" sz="1450" spc="-15">
                <a:solidFill>
                  <a:srgbClr val="3F3F3F"/>
                </a:solidFill>
                <a:latin typeface="Trebuchet MS"/>
                <a:cs typeface="Trebuchet MS"/>
              </a:rPr>
              <a:t>INTERNATIONAL</a:t>
            </a:r>
            <a:r>
              <a:rPr dirty="0" sz="1450" spc="-4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dirty="0" sz="1450" spc="-5">
                <a:solidFill>
                  <a:srgbClr val="3F3F3F"/>
                </a:solidFill>
                <a:latin typeface="Trebuchet MS"/>
                <a:cs typeface="Trebuchet MS"/>
              </a:rPr>
              <a:t>MARKETS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77775" y="2023872"/>
            <a:ext cx="3495243" cy="19651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77775" y="4098035"/>
            <a:ext cx="3495243" cy="19651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47417" y="1044702"/>
            <a:ext cx="1126997" cy="5989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Gonzalo</dc:creator>
  <dc:title>Microsoft PowerPoint - TYRIS BREW QUALITY AND CONSISTENCY 04_06_19</dc:title>
  <dcterms:created xsi:type="dcterms:W3CDTF">2019-05-23T09:23:19Z</dcterms:created>
  <dcterms:modified xsi:type="dcterms:W3CDTF">2019-05-23T09:23:19Z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2019-05-23T00:00:00Z</vt:filetime>
  </property>
</Properties>
</file>