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1"/>
  </p:notesMasterIdLst>
  <p:sldIdLst>
    <p:sldId id="256" r:id="rId2"/>
    <p:sldId id="258" r:id="rId3"/>
    <p:sldId id="260" r:id="rId4"/>
    <p:sldId id="257" r:id="rId5"/>
    <p:sldId id="261" r:id="rId6"/>
    <p:sldId id="262" r:id="rId7"/>
    <p:sldId id="264" r:id="rId8"/>
    <p:sldId id="266" r:id="rId9"/>
    <p:sldId id="265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ian Antoine" initials="FA" lastIdx="2" clrIdx="0">
    <p:extLst>
      <p:ext uri="{19B8F6BF-5375-455C-9EA6-DF929625EA0E}">
        <p15:presenceInfo xmlns:p15="http://schemas.microsoft.com/office/powerpoint/2012/main" userId="S-1-5-21-1670450148-1272132516-5522801-110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97" autoAdjust="0"/>
  </p:normalViewPr>
  <p:slideViewPr>
    <p:cSldViewPr snapToGrid="0">
      <p:cViewPr varScale="1">
        <p:scale>
          <a:sx n="84" d="100"/>
          <a:sy n="84" d="100"/>
        </p:scale>
        <p:origin x="15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B1B14-5163-4569-AD40-38DB917B0B3A}" type="datetimeFigureOut">
              <a:rPr lang="fr-FR" smtClean="0"/>
              <a:t>17/05/2019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E19E6-6B33-42A4-B2BA-8C9AE773D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28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Nancy : Lorraine,</a:t>
            </a:r>
            <a:r>
              <a:rPr lang="en-GB" baseline="0" noProof="0" dirty="0" smtClean="0"/>
              <a:t> Brewer’s expo, French Brewery Museum</a:t>
            </a:r>
          </a:p>
          <a:p>
            <a:r>
              <a:rPr lang="en-GB" baseline="0" noProof="0" dirty="0" smtClean="0"/>
              <a:t>ecosystem</a:t>
            </a:r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19E6-6B33-42A4-B2BA-8C9AE773D418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6467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Team of doctors</a:t>
            </a:r>
            <a:r>
              <a:rPr lang="en-GB" baseline="0" noProof="0" dirty="0" smtClean="0"/>
              <a:t> : important topics for the sector</a:t>
            </a:r>
          </a:p>
          <a:p>
            <a:r>
              <a:rPr lang="en-GB" baseline="0" noProof="0" dirty="0" smtClean="0"/>
              <a:t>gypsies</a:t>
            </a:r>
          </a:p>
          <a:p>
            <a:r>
              <a:rPr lang="en-GB" baseline="0" noProof="0" dirty="0" smtClean="0"/>
              <a:t>Plant : breweries, </a:t>
            </a:r>
            <a:r>
              <a:rPr lang="en-GB" baseline="0" noProof="0" dirty="0" err="1" smtClean="0"/>
              <a:t>malthouses</a:t>
            </a:r>
            <a:r>
              <a:rPr lang="en-GB" baseline="0" noProof="0" dirty="0" smtClean="0"/>
              <a:t> </a:t>
            </a:r>
            <a:endParaRPr lang="en-GB" noProof="0" dirty="0" smtClean="0"/>
          </a:p>
          <a:p>
            <a:r>
              <a:rPr lang="en-GB" noProof="0" dirty="0" smtClean="0"/>
              <a:t>Beverages</a:t>
            </a:r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19E6-6B33-42A4-B2BA-8C9AE773D41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744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Context</a:t>
            </a:r>
            <a:r>
              <a:rPr lang="en-GB" baseline="0" noProof="0" dirty="0" smtClean="0"/>
              <a:t> : Where is the French brewing sector at?</a:t>
            </a:r>
            <a:endParaRPr lang="en-GB" noProof="0" dirty="0" smtClean="0"/>
          </a:p>
          <a:p>
            <a:r>
              <a:rPr lang="en-GB" noProof="0" dirty="0" smtClean="0"/>
              <a:t>Brasserie</a:t>
            </a:r>
            <a:r>
              <a:rPr lang="en-GB" baseline="0" noProof="0" dirty="0" smtClean="0"/>
              <a:t> de </a:t>
            </a:r>
            <a:r>
              <a:rPr lang="en-GB" baseline="0" noProof="0" dirty="0" err="1" smtClean="0"/>
              <a:t>Bruyères</a:t>
            </a:r>
            <a:r>
              <a:rPr lang="en-GB" baseline="0" noProof="0" dirty="0" smtClean="0"/>
              <a:t> (Vosges/</a:t>
            </a:r>
            <a:r>
              <a:rPr lang="en-GB" baseline="0" noProof="0" dirty="0" err="1" smtClean="0"/>
              <a:t>Vogesen</a:t>
            </a:r>
            <a:r>
              <a:rPr lang="en-GB" baseline="0" noProof="0" dirty="0" smtClean="0"/>
              <a:t>) : 1840 -1955</a:t>
            </a:r>
          </a:p>
          <a:p>
            <a:r>
              <a:rPr lang="en-GB" baseline="0" noProof="0" dirty="0" smtClean="0"/>
              <a:t>About 30 breweries in the 80s</a:t>
            </a:r>
          </a:p>
          <a:p>
            <a:endParaRPr lang="en-GB" baseline="0" noProof="0" dirty="0" smtClean="0"/>
          </a:p>
          <a:p>
            <a:r>
              <a:rPr lang="en-GB" baseline="0" noProof="0" dirty="0" smtClean="0"/>
              <a:t>About 1600 breweries currently</a:t>
            </a:r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19E6-6B33-42A4-B2BA-8C9AE773D41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486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Definition</a:t>
            </a:r>
            <a:r>
              <a:rPr lang="en-GB" baseline="0" noProof="0" dirty="0" smtClean="0"/>
              <a:t> based on excise tax</a:t>
            </a:r>
          </a:p>
          <a:p>
            <a:r>
              <a:rPr lang="en-GB" noProof="0" dirty="0" smtClean="0"/>
              <a:t>3.75€/hl/</a:t>
            </a:r>
            <a:r>
              <a:rPr lang="en-GB" noProof="0" dirty="0" err="1" smtClean="0"/>
              <a:t>abv</a:t>
            </a:r>
            <a:r>
              <a:rPr lang="en-GB" baseline="0" noProof="0" dirty="0" smtClean="0"/>
              <a:t> for crafts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 smtClean="0"/>
              <a:t>7.49€/hl/</a:t>
            </a:r>
            <a:r>
              <a:rPr lang="en-GB" noProof="0" dirty="0" err="1" smtClean="0"/>
              <a:t>abv</a:t>
            </a:r>
            <a:r>
              <a:rPr lang="en-GB" baseline="0" noProof="0" dirty="0" smtClean="0"/>
              <a:t> for bigger breweries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noProof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noProof="0" dirty="0" smtClean="0"/>
              <a:t>NO Data to know whether brewers are alone or just two in their brewery </a:t>
            </a:r>
            <a:r>
              <a:rPr lang="en-GB" baseline="0" noProof="0" dirty="0" smtClean="0">
                <a:sym typeface="Wingdings" panose="05000000000000000000" pitchFamily="2" charset="2"/>
              </a:rPr>
              <a:t> this creates quite precarious situations where production and sales are by far the most important (Quality Managements can be often forgotten)</a:t>
            </a:r>
            <a:endParaRPr lang="en-GB" baseline="0" noProof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19E6-6B33-42A4-B2BA-8C9AE773D41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1291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noProof="0" dirty="0" smtClean="0"/>
              <a:t>Prod control (good practises, recipes, cleaning, HACCP traceability)</a:t>
            </a:r>
          </a:p>
          <a:p>
            <a:r>
              <a:rPr lang="en-GB" baseline="0" noProof="0" dirty="0" smtClean="0"/>
              <a:t>Labelling </a:t>
            </a:r>
          </a:p>
          <a:p>
            <a:r>
              <a:rPr lang="en-GB" baseline="0" noProof="0" dirty="0" smtClean="0"/>
              <a:t>Analysis (Alcohol, sulphites)</a:t>
            </a:r>
          </a:p>
          <a:p>
            <a:endParaRPr lang="en-GB" baseline="0" noProof="0" dirty="0" smtClean="0"/>
          </a:p>
          <a:p>
            <a:r>
              <a:rPr lang="en-GB" baseline="0" noProof="0" dirty="0" smtClean="0"/>
              <a:t>Problems with hygiene, traceability, information to consumer</a:t>
            </a:r>
          </a:p>
          <a:p>
            <a:endParaRPr lang="en-GB" baseline="0" noProof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19E6-6B33-42A4-B2BA-8C9AE773D41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444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noProof="0" dirty="0" smtClean="0"/>
              <a:t>A LOT of different profiles for trainees</a:t>
            </a:r>
          </a:p>
          <a:p>
            <a:r>
              <a:rPr lang="en-GB" baseline="0" noProof="0" dirty="0" smtClean="0"/>
              <a:t>Graduates, high school diploma, no diploma. Many different work experiences</a:t>
            </a:r>
          </a:p>
          <a:p>
            <a:endParaRPr lang="en-GB" baseline="0" noProof="0" dirty="0" smtClean="0"/>
          </a:p>
          <a:p>
            <a:r>
              <a:rPr lang="en-GB" baseline="0" noProof="0" dirty="0" smtClean="0"/>
              <a:t>Some </a:t>
            </a:r>
            <a:r>
              <a:rPr lang="en-GB" baseline="0" noProof="0" dirty="0" err="1" smtClean="0"/>
              <a:t>ppl</a:t>
            </a:r>
            <a:r>
              <a:rPr lang="en-GB" baseline="0" noProof="0" dirty="0" smtClean="0"/>
              <a:t> have a lot to catch on, not all engineers, food experts. Need to level up in Chemistry, Microbiology, Food science, HACCP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GB" baseline="0" noProof="0" dirty="0" smtClean="0">
                <a:sym typeface="Wingdings" panose="05000000000000000000" pitchFamily="2" charset="2"/>
              </a:rPr>
              <a:t>For some of professionals : those elements have almost become instinctive  not the case for some </a:t>
            </a:r>
            <a:r>
              <a:rPr lang="en-GB" baseline="0" noProof="0" dirty="0" err="1" smtClean="0">
                <a:sym typeface="Wingdings" panose="05000000000000000000" pitchFamily="2" charset="2"/>
              </a:rPr>
              <a:t>ppl</a:t>
            </a:r>
            <a:r>
              <a:rPr lang="en-GB" baseline="0" noProof="0" dirty="0" smtClean="0">
                <a:sym typeface="Wingdings" panose="05000000000000000000" pitchFamily="2" charset="2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en-GB" baseline="0" noProof="0" dirty="0" smtClean="0"/>
          </a:p>
          <a:p>
            <a:r>
              <a:rPr lang="en-GB" baseline="0" noProof="0" dirty="0" smtClean="0"/>
              <a:t>Not the same goals, different budgets, different philosophies</a:t>
            </a:r>
          </a:p>
          <a:p>
            <a:r>
              <a:rPr lang="en-GB" baseline="0" noProof="0" dirty="0" smtClean="0"/>
              <a:t>People with quality management/science background or previous experience in great industry obviously tend to be more sensible to quality management, whereas some see brewing as their art, this is how I do, it just works.</a:t>
            </a:r>
          </a:p>
          <a:p>
            <a:endParaRPr lang="en-GB" baseline="0" noProof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19E6-6B33-42A4-B2BA-8C9AE773D41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153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noProof="0" dirty="0" smtClean="0"/>
              <a:t>Longer programs : 3 days to 2 weeks + practical training </a:t>
            </a:r>
          </a:p>
          <a:p>
            <a:endParaRPr lang="en-GB" baseline="0" noProof="0" dirty="0" smtClean="0"/>
          </a:p>
          <a:p>
            <a:r>
              <a:rPr lang="en-GB" baseline="0" noProof="0" dirty="0" smtClean="0"/>
              <a:t>Specific : follow up on former trainees or newcomers, </a:t>
            </a:r>
            <a:r>
              <a:rPr lang="en-GB" baseline="0" noProof="0" dirty="0" err="1" smtClean="0"/>
              <a:t>haccp</a:t>
            </a:r>
            <a:r>
              <a:rPr lang="en-GB" baseline="0" noProof="0" dirty="0" smtClean="0"/>
              <a:t>, hygiene, yeast management, water profiles, non alcoholic </a:t>
            </a:r>
            <a:r>
              <a:rPr lang="en-GB" baseline="0" noProof="0" dirty="0" err="1" smtClean="0"/>
              <a:t>bev</a:t>
            </a:r>
            <a:r>
              <a:rPr lang="en-GB" baseline="0" noProof="0" smtClean="0"/>
              <a:t>…</a:t>
            </a:r>
            <a:endParaRPr lang="en-GB" baseline="0" noProof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19E6-6B33-42A4-B2BA-8C9AE773D41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119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B739DDB-4192-4F04-846C-78AB903639F9}" type="datetime1">
              <a:rPr lang="fr-FR" smtClean="0"/>
              <a:t>17/05/2019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Improving quality of booming French craft scene through training and support - Florian Antoine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B625961-ACFD-4F15-9D2D-16835140AC21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15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0A28-CF64-4846-82B1-0FEF643EF56E}" type="datetime1">
              <a:rPr lang="fr-FR" smtClean="0"/>
              <a:t>17/05/2019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quality of booming French craft scene through training and support - Florian Antoine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5961-ACFD-4F15-9D2D-16835140AC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19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0D6C-DFAF-4B09-9EC1-E0B8D2CB9D6A}" type="datetime1">
              <a:rPr lang="fr-FR" smtClean="0"/>
              <a:t>17/05/2019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quality of booming French craft scene through training and support - Florian Antoine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5961-ACFD-4F15-9D2D-16835140AC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04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4F9C-C6F2-401C-98A9-C73088B93698}" type="datetime1">
              <a:rPr lang="fr-FR" smtClean="0"/>
              <a:t>17/05/2019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quality of booming French craft scene through training and support - Florian Antoine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5961-ACFD-4F15-9D2D-16835140AC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45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28FD-64B9-4DE9-87A5-5CB3B6D7923B}" type="datetime1">
              <a:rPr lang="fr-FR" smtClean="0"/>
              <a:t>17/05/2019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quality of booming French craft scene through training and support - Florian Antoine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5961-ACFD-4F15-9D2D-16835140AC21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106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B70D-82F5-4B8D-8ABD-EAF4D42C4EBC}" type="datetime1">
              <a:rPr lang="fr-FR" smtClean="0"/>
              <a:t>17/05/2019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quality of booming French craft scene through training and support - Florian Antoine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5961-ACFD-4F15-9D2D-16835140AC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39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19AB-9BF1-4AE0-B5FF-B699FE08441D}" type="datetime1">
              <a:rPr lang="fr-FR" smtClean="0"/>
              <a:t>17/05/2019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quality of booming French craft scene through training and support - Florian Antoine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5961-ACFD-4F15-9D2D-16835140AC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064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8633-BA53-4042-A45B-744ACC1FD071}" type="datetime1">
              <a:rPr lang="fr-FR" smtClean="0"/>
              <a:t>17/05/2019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quality of booming French craft scene through training and support - Florian Antoine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5961-ACFD-4F15-9D2D-16835140AC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27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FAFB-D1DF-4FF7-AEAB-5248708B073D}" type="datetime1">
              <a:rPr lang="fr-FR" smtClean="0"/>
              <a:t>17/05/2019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quality of booming French craft scene through training and support - Florian Antoine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5961-ACFD-4F15-9D2D-16835140AC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01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F804-5614-474D-B4B1-C2C2467C17AC}" type="datetime1">
              <a:rPr lang="fr-FR" smtClean="0"/>
              <a:t>17/05/2019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quality of booming French craft scene through training and support - Florian Antoine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5961-ACFD-4F15-9D2D-16835140AC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049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05F3-6765-4532-A06E-CDF4B655FCAA}" type="datetime1">
              <a:rPr lang="fr-FR" smtClean="0"/>
              <a:t>17/05/2019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quality of booming French craft scene through training and support - Florian Antoine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5961-ACFD-4F15-9D2D-16835140AC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762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9822649-1981-4DDB-A02F-915288169E4F}" type="datetime1">
              <a:rPr lang="fr-FR" smtClean="0"/>
              <a:t>17/05/2019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Improving quality of booming French craft scene through training and support - Florian Antoine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B625961-ACFD-4F15-9D2D-16835140AC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99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92183" y="882376"/>
            <a:ext cx="11002554" cy="2926080"/>
          </a:xfrm>
        </p:spPr>
        <p:txBody>
          <a:bodyPr>
            <a:noAutofit/>
          </a:bodyPr>
          <a:lstStyle/>
          <a:p>
            <a:r>
              <a:rPr lang="en-GB" sz="3200" dirty="0">
                <a:effectLst/>
              </a:rPr>
              <a:t>Improving quality of booming French craft scene through training and support 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Florian Antoine – Craft Brewers Support Manager</a:t>
            </a:r>
            <a:endParaRPr lang="fr-FR" dirty="0"/>
          </a:p>
        </p:txBody>
      </p:sp>
      <p:pic>
        <p:nvPicPr>
          <p:cNvPr id="6" name="Espace réservé du contenu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508" y="4961789"/>
            <a:ext cx="1687596" cy="714375"/>
          </a:xfrm>
          <a:prstGeom prst="rect">
            <a:avLst/>
          </a:prstGeom>
        </p:spPr>
      </p:pic>
      <p:pic>
        <p:nvPicPr>
          <p:cNvPr id="1028" name="Picture 4" descr="https://brewersforum.eu/wp-content/uploads/2017/08/logo.png?_t=15124806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504" y="4961789"/>
            <a:ext cx="28956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2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93" y="3285381"/>
            <a:ext cx="2436094" cy="31955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10287000" cy="135636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IFBM : French Institute of Brewing and Malting</a:t>
            </a:r>
            <a:endParaRPr lang="en-GB" sz="40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967" y="322036"/>
            <a:ext cx="926191" cy="392066"/>
          </a:xfr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5961-ACFD-4F15-9D2D-16835140AC21}" type="slidenum">
              <a:rPr lang="fr-FR" smtClean="0"/>
              <a:t>2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4833" y="1601544"/>
            <a:ext cx="2975610" cy="2850634"/>
          </a:xfrm>
          <a:prstGeom prst="rect">
            <a:avLst/>
          </a:prstGeom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spcAft>
                <a:spcPts val="600"/>
              </a:spcAft>
              <a:buNone/>
            </a:pPr>
            <a:r>
              <a:rPr lang="en-GB" dirty="0" smtClean="0"/>
              <a:t>Who we are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Once a Brewing and Malting School in Nancy, France (late 19th c.)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IFBM founded in 1962 as a non-profit organisation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Food analysis services since 1992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t="20306"/>
          <a:stretch/>
        </p:blipFill>
        <p:spPr>
          <a:xfrm>
            <a:off x="3743325" y="3756633"/>
            <a:ext cx="4296936" cy="2724254"/>
          </a:xfrm>
          <a:prstGeom prst="rect">
            <a:avLst/>
          </a:prstGeom>
        </p:spPr>
      </p:pic>
      <p:pic>
        <p:nvPicPr>
          <p:cNvPr id="14" name="Picture 38" descr="\\Sstockage\commercial\Commercial\Communication\Logos\Logos Qualtech Groupe\QUALTECH logo CMJ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399" y="3285381"/>
            <a:ext cx="888036" cy="32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22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1880548"/>
            <a:ext cx="2505323" cy="140924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10287000" cy="135636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IFBM : French Institute of Brewing and Malting</a:t>
            </a:r>
            <a:endParaRPr lang="en-GB" sz="40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967" y="322036"/>
            <a:ext cx="926191" cy="392066"/>
          </a:xfr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5961-ACFD-4F15-9D2D-16835140AC21}" type="slidenum">
              <a:rPr lang="fr-FR" smtClean="0"/>
              <a:t>3</a:t>
            </a:fld>
            <a:endParaRPr lang="fr-FR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1143000" y="2057400"/>
            <a:ext cx="5550515" cy="403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spcAft>
                <a:spcPts val="600"/>
              </a:spcAft>
              <a:buNone/>
            </a:pPr>
            <a:r>
              <a:rPr lang="en-GB" dirty="0" smtClean="0"/>
              <a:t>What we do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R&amp;D </a:t>
            </a:r>
          </a:p>
          <a:p>
            <a:pPr lvl="2">
              <a:spcAft>
                <a:spcPts val="600"/>
              </a:spcAft>
            </a:pPr>
            <a:r>
              <a:rPr lang="en-GB" dirty="0" smtClean="0"/>
              <a:t>Gushing, Sulphites, Contaminants and more</a:t>
            </a:r>
          </a:p>
          <a:p>
            <a:pPr lvl="2">
              <a:spcAft>
                <a:spcPts val="600"/>
              </a:spcAft>
            </a:pPr>
            <a:r>
              <a:rPr lang="en-GB" dirty="0" smtClean="0"/>
              <a:t>New recipes (soft, beers and SCOBY)</a:t>
            </a:r>
            <a:endParaRPr lang="en-GB" dirty="0"/>
          </a:p>
          <a:p>
            <a:pPr lvl="2">
              <a:spcAft>
                <a:spcPts val="600"/>
              </a:spcAft>
            </a:pPr>
            <a:r>
              <a:rPr lang="en-GB" dirty="0" smtClean="0"/>
              <a:t>On-site trials for new ingredients or auxiliary</a:t>
            </a:r>
            <a:r>
              <a:rPr lang="fr-FR" dirty="0"/>
              <a:t> </a:t>
            </a:r>
            <a:r>
              <a:rPr lang="en-GB" dirty="0" smtClean="0"/>
              <a:t>aids</a:t>
            </a:r>
          </a:p>
          <a:p>
            <a:pPr lvl="2">
              <a:spcAft>
                <a:spcPts val="600"/>
              </a:spcAft>
            </a:pPr>
            <a:r>
              <a:rPr lang="en-GB" dirty="0" smtClean="0"/>
              <a:t>Qualifying barley varieties for brewing</a:t>
            </a:r>
          </a:p>
          <a:p>
            <a:pPr lvl="2">
              <a:spcAft>
                <a:spcPts val="600"/>
              </a:spcAft>
            </a:pPr>
            <a:r>
              <a:rPr lang="en-GB" dirty="0" smtClean="0"/>
              <a:t>Qualifying phytosanitary products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Malting and brewing activities</a:t>
            </a:r>
          </a:p>
          <a:p>
            <a:pPr lvl="2">
              <a:spcAft>
                <a:spcPts val="600"/>
              </a:spcAft>
            </a:pPr>
            <a:r>
              <a:rPr lang="en-GB" dirty="0" smtClean="0"/>
              <a:t>Home to new entrepreneurs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Training </a:t>
            </a:r>
          </a:p>
          <a:p>
            <a:pPr lvl="2">
              <a:spcAft>
                <a:spcPts val="600"/>
              </a:spcAft>
            </a:pPr>
            <a:r>
              <a:rPr lang="en-GB" dirty="0" smtClean="0"/>
              <a:t>Maltsters, brewers, on-site, off-site and overseas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Analysis on barley, malt and beer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Consulting</a:t>
            </a:r>
          </a:p>
          <a:p>
            <a:pPr lvl="1">
              <a:spcAft>
                <a:spcPts val="600"/>
              </a:spcAft>
            </a:pPr>
            <a:endParaRPr lang="en-GB" dirty="0" smtClean="0"/>
          </a:p>
          <a:p>
            <a:pPr lvl="2">
              <a:spcAft>
                <a:spcPts val="600"/>
              </a:spcAft>
            </a:pPr>
            <a:endParaRPr lang="en-GB" dirty="0" smtClean="0"/>
          </a:p>
          <a:p>
            <a:pPr lvl="1">
              <a:spcAft>
                <a:spcPts val="600"/>
              </a:spcAft>
            </a:pPr>
            <a:endParaRPr lang="en-GB" dirty="0" smtClean="0"/>
          </a:p>
        </p:txBody>
      </p:sp>
      <p:pic>
        <p:nvPicPr>
          <p:cNvPr id="3074" name="Picture 2" descr="RÃ©sultat de recherche d'images pour &quot;EBC png convention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045" y="2449934"/>
            <a:ext cx="642909" cy="58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8" y="3219456"/>
            <a:ext cx="2505323" cy="125266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7" y="4472118"/>
            <a:ext cx="2505324" cy="156582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517" y="4472117"/>
            <a:ext cx="2450479" cy="156582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517" y="2634258"/>
            <a:ext cx="2450480" cy="183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2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239" y="3963939"/>
            <a:ext cx="2099499" cy="262501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Breweries in France through the last 100 years</a:t>
            </a:r>
            <a:endParaRPr lang="en-GB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481" y="1657902"/>
            <a:ext cx="6869423" cy="288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249" y="4893192"/>
            <a:ext cx="3663885" cy="167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967" y="322036"/>
            <a:ext cx="926191" cy="392066"/>
          </a:xfrm>
        </p:spPr>
      </p:pic>
      <p:sp>
        <p:nvSpPr>
          <p:cNvPr id="7" name="ZoneTexte 6"/>
          <p:cNvSpPr txBox="1"/>
          <p:nvPr/>
        </p:nvSpPr>
        <p:spPr>
          <a:xfrm rot="16200000">
            <a:off x="3657824" y="2853802"/>
            <a:ext cx="2132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Number of breweries in France</a:t>
            </a:r>
            <a:endParaRPr lang="en-GB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8063409" y="4547374"/>
            <a:ext cx="467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Year</a:t>
            </a:r>
            <a:endParaRPr lang="en-GB" sz="12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5961-ACFD-4F15-9D2D-16835140AC21}" type="slidenum">
              <a:rPr lang="fr-FR" smtClean="0"/>
              <a:t>4</a:t>
            </a:fld>
            <a:endParaRPr lang="fr-FR"/>
          </a:p>
        </p:txBody>
      </p:sp>
      <p:pic>
        <p:nvPicPr>
          <p:cNvPr id="2050" name="Picture 2" descr="Image associÃ©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63" y="1505494"/>
            <a:ext cx="3985532" cy="25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8749518" y="2636470"/>
            <a:ext cx="3442482" cy="1225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spcAft>
                <a:spcPts val="600"/>
              </a:spcAft>
              <a:buNone/>
            </a:pPr>
            <a:r>
              <a:rPr lang="en-GB" b="1" dirty="0" smtClean="0"/>
              <a:t>1600 breweries in 2018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165667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10287000" cy="1356360"/>
          </a:xfrm>
        </p:spPr>
        <p:txBody>
          <a:bodyPr>
            <a:normAutofit/>
          </a:bodyPr>
          <a:lstStyle/>
          <a:p>
            <a:r>
              <a:rPr lang="en-GB" sz="4000" dirty="0"/>
              <a:t>French breweries : what kind of profiles?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967" y="322036"/>
            <a:ext cx="926191" cy="392066"/>
          </a:xfr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5961-ACFD-4F15-9D2D-16835140AC21}" type="slidenum">
              <a:rPr lang="fr-FR" smtClean="0"/>
              <a:t>5</a:t>
            </a:fld>
            <a:endParaRPr lang="fr-FR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1143000" y="2057400"/>
            <a:ext cx="10534650" cy="403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spcAft>
                <a:spcPts val="600"/>
              </a:spcAft>
              <a:buNone/>
            </a:pPr>
            <a:r>
              <a:rPr lang="en-GB" dirty="0" smtClean="0"/>
              <a:t>A few </a:t>
            </a:r>
            <a:r>
              <a:rPr lang="en-GB" dirty="0" smtClean="0"/>
              <a:t>major breweries </a:t>
            </a:r>
            <a:r>
              <a:rPr lang="en-GB" dirty="0" smtClean="0"/>
              <a:t>: </a:t>
            </a:r>
            <a:r>
              <a:rPr lang="en-GB" dirty="0" err="1" smtClean="0"/>
              <a:t>Kronenbourg</a:t>
            </a:r>
            <a:r>
              <a:rPr lang="en-GB" dirty="0" smtClean="0"/>
              <a:t>, Heineken, </a:t>
            </a:r>
            <a:r>
              <a:rPr lang="en-GB" dirty="0" err="1" smtClean="0"/>
              <a:t>Champigneulles</a:t>
            </a:r>
            <a:r>
              <a:rPr lang="en-GB" dirty="0" smtClean="0"/>
              <a:t>…</a:t>
            </a:r>
          </a:p>
          <a:p>
            <a:pPr marL="45720" indent="0">
              <a:spcAft>
                <a:spcPts val="600"/>
              </a:spcAft>
              <a:buNone/>
            </a:pPr>
            <a:r>
              <a:rPr lang="en-GB" dirty="0" smtClean="0"/>
              <a:t>About 1600 craft breweries</a:t>
            </a:r>
          </a:p>
          <a:p>
            <a:pPr marL="45720" indent="0">
              <a:spcAft>
                <a:spcPts val="600"/>
              </a:spcAft>
              <a:buNone/>
            </a:pPr>
            <a:r>
              <a:rPr lang="en-GB" dirty="0" smtClean="0"/>
              <a:t>What is a “craft brewery” in France?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GB" dirty="0" smtClean="0"/>
              <a:t>Legally </a:t>
            </a:r>
            <a:r>
              <a:rPr lang="en-GB" dirty="0" smtClean="0"/>
              <a:t>microbreweries produce </a:t>
            </a:r>
            <a:r>
              <a:rPr lang="en-GB" dirty="0" smtClean="0"/>
              <a:t>less than 200,000hL </a:t>
            </a:r>
            <a:r>
              <a:rPr lang="en-GB" dirty="0" smtClean="0"/>
              <a:t>annually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GB" dirty="0" smtClean="0"/>
              <a:t>“Craft” refers to “artisan” : specific regulation</a:t>
            </a:r>
            <a:endParaRPr lang="en-GB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à"/>
            </a:pPr>
            <a:endParaRPr lang="en-GB" dirty="0" smtClean="0"/>
          </a:p>
          <a:p>
            <a:pPr>
              <a:spcAft>
                <a:spcPts val="600"/>
              </a:spcAft>
            </a:pPr>
            <a:r>
              <a:rPr lang="en-GB" dirty="0" smtClean="0"/>
              <a:t>85</a:t>
            </a:r>
            <a:r>
              <a:rPr lang="en-GB" dirty="0" smtClean="0"/>
              <a:t>% less than 5 </a:t>
            </a:r>
            <a:r>
              <a:rPr lang="en-GB" dirty="0" err="1" smtClean="0"/>
              <a:t>yo</a:t>
            </a:r>
            <a:r>
              <a:rPr lang="en-GB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96</a:t>
            </a:r>
            <a:r>
              <a:rPr lang="en-GB" dirty="0" smtClean="0"/>
              <a:t>% volume produced by 15 biggest brewery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4,2% </a:t>
            </a:r>
            <a:r>
              <a:rPr lang="en-GB" dirty="0" smtClean="0"/>
              <a:t>growth </a:t>
            </a:r>
            <a:r>
              <a:rPr lang="en-GB" dirty="0" smtClean="0"/>
              <a:t>in 2018 (+1.8% on-trade, +5% off-trade)</a:t>
            </a:r>
            <a:endParaRPr lang="en-GB" dirty="0" smtClean="0"/>
          </a:p>
          <a:p>
            <a:pPr>
              <a:spcAft>
                <a:spcPts val="600"/>
              </a:spcAft>
            </a:pPr>
            <a:r>
              <a:rPr lang="en-GB" dirty="0" smtClean="0"/>
              <a:t>97% </a:t>
            </a:r>
            <a:r>
              <a:rPr lang="en-GB" dirty="0" smtClean="0"/>
              <a:t>of breweries with less than 10 employees		</a:t>
            </a:r>
            <a:r>
              <a:rPr lang="en-GB" i="1" dirty="0" smtClean="0">
                <a:sym typeface="Wingdings" panose="05000000000000000000" pitchFamily="2" charset="2"/>
              </a:rPr>
              <a:t> </a:t>
            </a:r>
            <a:r>
              <a:rPr lang="en-GB" i="1" dirty="0">
                <a:sym typeface="Wingdings" panose="05000000000000000000" pitchFamily="2" charset="2"/>
              </a:rPr>
              <a:t>D</a:t>
            </a:r>
            <a:r>
              <a:rPr lang="en-GB" i="1" dirty="0" smtClean="0">
                <a:sym typeface="Wingdings" panose="05000000000000000000" pitchFamily="2" charset="2"/>
              </a:rPr>
              <a:t>ata source: Brasseurs de France</a:t>
            </a:r>
            <a:endParaRPr lang="en-GB" i="1" dirty="0" smtClean="0"/>
          </a:p>
          <a:p>
            <a:pPr marL="45720" indent="0">
              <a:spcAft>
                <a:spcPts val="600"/>
              </a:spcAft>
              <a:buNone/>
            </a:pPr>
            <a:endParaRPr lang="en-GB" dirty="0" smtClean="0"/>
          </a:p>
          <a:p>
            <a:pPr lvl="1">
              <a:spcAft>
                <a:spcPts val="600"/>
              </a:spcAft>
            </a:pPr>
            <a:endParaRPr lang="en-GB" dirty="0" smtClean="0"/>
          </a:p>
          <a:p>
            <a:pPr lvl="1">
              <a:spcAft>
                <a:spcPts val="600"/>
              </a:spcAft>
            </a:pPr>
            <a:endParaRPr lang="en-GB" dirty="0" smtClean="0"/>
          </a:p>
          <a:p>
            <a:pPr lvl="1">
              <a:spcAft>
                <a:spcPts val="600"/>
              </a:spcAft>
            </a:pPr>
            <a:endParaRPr lang="en-GB" dirty="0" smtClean="0"/>
          </a:p>
          <a:p>
            <a:pPr lvl="2">
              <a:spcAft>
                <a:spcPts val="600"/>
              </a:spcAft>
            </a:pPr>
            <a:endParaRPr lang="en-GB" dirty="0" smtClean="0"/>
          </a:p>
          <a:p>
            <a:pPr lvl="1">
              <a:spcAft>
                <a:spcPts val="600"/>
              </a:spcAft>
            </a:pPr>
            <a:endParaRPr lang="en-GB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589" y="1676616"/>
            <a:ext cx="4773569" cy="352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5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10287000" cy="135636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Regulatory instances: their role</a:t>
            </a:r>
            <a:endParaRPr lang="en-GB" sz="40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967" y="322036"/>
            <a:ext cx="926191" cy="392066"/>
          </a:xfr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5961-ACFD-4F15-9D2D-16835140AC21}" type="slidenum">
              <a:rPr lang="fr-FR" smtClean="0"/>
              <a:t>6</a:t>
            </a:fld>
            <a:endParaRPr lang="fr-FR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1143000" y="3173548"/>
            <a:ext cx="10534650" cy="2922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spcAft>
                <a:spcPts val="600"/>
              </a:spcAft>
              <a:buNone/>
            </a:pPr>
            <a:r>
              <a:rPr lang="en-GB" dirty="0" smtClean="0"/>
              <a:t>2017-2018 Control mainly over &lt;1000hl breweries</a:t>
            </a:r>
            <a:endParaRPr lang="en-GB" i="1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GB" i="1" dirty="0" smtClean="0">
                <a:sym typeface="Wingdings" panose="05000000000000000000" pitchFamily="2" charset="2"/>
              </a:rPr>
              <a:t>Some issues regarding legislation, explained by “youth”</a:t>
            </a:r>
          </a:p>
          <a:p>
            <a:pPr marL="45720" indent="0">
              <a:spcAft>
                <a:spcPts val="600"/>
              </a:spcAft>
              <a:buNone/>
            </a:pPr>
            <a:endParaRPr lang="en-GB" i="1" dirty="0" smtClean="0">
              <a:sym typeface="Wingdings" panose="05000000000000000000" pitchFamily="2" charset="2"/>
            </a:endParaRPr>
          </a:p>
          <a:p>
            <a:pPr marL="45720" indent="0">
              <a:spcAft>
                <a:spcPts val="600"/>
              </a:spcAft>
              <a:buNone/>
            </a:pPr>
            <a:r>
              <a:rPr lang="en-GB" i="1" dirty="0" smtClean="0">
                <a:sym typeface="Wingdings" panose="05000000000000000000" pitchFamily="2" charset="2"/>
              </a:rPr>
              <a:t>Is that all as an explanation?</a:t>
            </a:r>
            <a:endParaRPr lang="en-GB" dirty="0" smtClean="0"/>
          </a:p>
          <a:p>
            <a:pPr lvl="1">
              <a:spcAft>
                <a:spcPts val="600"/>
              </a:spcAft>
            </a:pPr>
            <a:endParaRPr lang="en-GB" dirty="0" smtClean="0"/>
          </a:p>
          <a:p>
            <a:pPr lvl="1">
              <a:spcAft>
                <a:spcPts val="600"/>
              </a:spcAft>
            </a:pPr>
            <a:endParaRPr lang="en-GB" dirty="0" smtClean="0"/>
          </a:p>
          <a:p>
            <a:pPr lvl="2">
              <a:spcAft>
                <a:spcPts val="600"/>
              </a:spcAft>
            </a:pPr>
            <a:endParaRPr lang="en-GB" dirty="0" smtClean="0"/>
          </a:p>
          <a:p>
            <a:pPr lvl="1">
              <a:spcAft>
                <a:spcPts val="600"/>
              </a:spcAft>
            </a:pPr>
            <a:endParaRPr lang="en-GB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99" y="1949875"/>
            <a:ext cx="1759255" cy="726649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3019425" y="2253524"/>
            <a:ext cx="5619750" cy="58492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spcAft>
                <a:spcPts val="600"/>
              </a:spcAft>
              <a:buNone/>
            </a:pPr>
            <a:r>
              <a:rPr lang="en-US" dirty="0" smtClean="0"/>
              <a:t>France's </a:t>
            </a:r>
            <a:r>
              <a:rPr lang="en-US" dirty="0"/>
              <a:t>General Directorate for Fair Trading, Consumer Affairs and Fraud </a:t>
            </a:r>
            <a:r>
              <a:rPr lang="en-US" dirty="0" smtClean="0"/>
              <a:t>Control</a:t>
            </a:r>
            <a:endParaRPr lang="en-GB" i="1" dirty="0" smtClean="0"/>
          </a:p>
          <a:p>
            <a:pPr marL="45720" indent="0">
              <a:spcAft>
                <a:spcPts val="600"/>
              </a:spcAft>
              <a:buNone/>
            </a:pPr>
            <a:endParaRPr lang="en-GB" dirty="0" smtClean="0"/>
          </a:p>
          <a:p>
            <a:pPr marL="274320" lvl="1" indent="0">
              <a:spcAft>
                <a:spcPts val="600"/>
              </a:spcAft>
              <a:buNone/>
            </a:pPr>
            <a:endParaRPr lang="en-GB" dirty="0" smtClean="0"/>
          </a:p>
          <a:p>
            <a:pPr lvl="1">
              <a:spcAft>
                <a:spcPts val="600"/>
              </a:spcAft>
            </a:pPr>
            <a:endParaRPr lang="en-GB" dirty="0" smtClean="0"/>
          </a:p>
          <a:p>
            <a:pPr lvl="1">
              <a:spcAft>
                <a:spcPts val="600"/>
              </a:spcAft>
            </a:pPr>
            <a:endParaRPr lang="en-GB" dirty="0" smtClean="0"/>
          </a:p>
          <a:p>
            <a:pPr lvl="2">
              <a:spcAft>
                <a:spcPts val="600"/>
              </a:spcAft>
            </a:pPr>
            <a:endParaRPr lang="en-GB" dirty="0" smtClean="0"/>
          </a:p>
          <a:p>
            <a:pPr lvl="1">
              <a:spcAft>
                <a:spcPts val="600"/>
              </a:spcAft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4875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10287000" cy="135636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Our role as a training and support centre</a:t>
            </a:r>
            <a:endParaRPr lang="en-GB" sz="40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967" y="322036"/>
            <a:ext cx="926191" cy="392066"/>
          </a:xfr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5961-ACFD-4F15-9D2D-16835140AC21}" type="slidenum">
              <a:rPr lang="fr-FR" smtClean="0"/>
              <a:t>7</a:t>
            </a:fld>
            <a:endParaRPr lang="fr-FR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1143000" y="2057400"/>
            <a:ext cx="6906804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spcAft>
                <a:spcPts val="600"/>
              </a:spcAft>
              <a:buNone/>
            </a:pPr>
            <a:r>
              <a:rPr lang="en-GB" dirty="0" smtClean="0"/>
              <a:t>Since 2002, more than 750 craft brewing trainees at IFBM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GB" dirty="0" smtClean="0">
                <a:sym typeface="Wingdings" panose="05000000000000000000" pitchFamily="2" charset="2"/>
              </a:rPr>
              <a:t>Many different people many different paths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GB" dirty="0" smtClean="0">
                <a:sym typeface="Wingdings" panose="05000000000000000000" pitchFamily="2" charset="2"/>
              </a:rPr>
              <a:t>Level up in Science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GB" dirty="0" smtClean="0">
                <a:sym typeface="Wingdings" panose="05000000000000000000" pitchFamily="2" charset="2"/>
              </a:rPr>
              <a:t>Different goals and philosophies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GB" dirty="0" smtClean="0"/>
              <a:t>Give common recommendations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à"/>
            </a:pPr>
            <a:endParaRPr lang="en-GB" dirty="0"/>
          </a:p>
          <a:p>
            <a:pPr marL="45720" indent="0">
              <a:spcAft>
                <a:spcPts val="600"/>
              </a:spcAft>
              <a:buNone/>
            </a:pPr>
            <a:r>
              <a:rPr lang="en-GB" dirty="0" smtClean="0"/>
              <a:t>2 main targets :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Empirical </a:t>
            </a:r>
            <a:r>
              <a:rPr lang="en-GB" dirty="0" smtClean="0">
                <a:sym typeface="Wingdings" panose="05000000000000000000" pitchFamily="2" charset="2"/>
              </a:rPr>
              <a:t> based on science</a:t>
            </a:r>
          </a:p>
          <a:p>
            <a:pPr lvl="1">
              <a:spcAft>
                <a:spcPts val="600"/>
              </a:spcAft>
            </a:pPr>
            <a:r>
              <a:rPr lang="en-GB" dirty="0" smtClean="0">
                <a:sym typeface="Wingdings" panose="05000000000000000000" pitchFamily="2" charset="2"/>
              </a:rPr>
              <a:t>Make them realise they produce food to be sold</a:t>
            </a:r>
          </a:p>
          <a:p>
            <a:pPr marL="45720" indent="0">
              <a:spcAft>
                <a:spcPts val="600"/>
              </a:spcAft>
              <a:buNone/>
            </a:pPr>
            <a:endParaRPr lang="en-GB" dirty="0" smtClean="0"/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à"/>
            </a:pPr>
            <a:endParaRPr lang="en-GB" dirty="0" smtClean="0"/>
          </a:p>
          <a:p>
            <a:pPr marL="45720" indent="0">
              <a:spcAft>
                <a:spcPts val="600"/>
              </a:spcAft>
              <a:buNone/>
            </a:pPr>
            <a:endParaRPr lang="en-GB" dirty="0" smtClean="0"/>
          </a:p>
          <a:p>
            <a:pPr marL="45720" indent="0">
              <a:spcAft>
                <a:spcPts val="600"/>
              </a:spcAft>
              <a:buNone/>
            </a:pPr>
            <a:endParaRPr lang="en-GB" i="1" dirty="0" smtClean="0"/>
          </a:p>
          <a:p>
            <a:pPr marL="45720" indent="0">
              <a:spcAft>
                <a:spcPts val="600"/>
              </a:spcAft>
              <a:buNone/>
            </a:pPr>
            <a:endParaRPr lang="en-GB" dirty="0" smtClean="0"/>
          </a:p>
          <a:p>
            <a:pPr lvl="1">
              <a:spcAft>
                <a:spcPts val="600"/>
              </a:spcAft>
            </a:pPr>
            <a:endParaRPr lang="en-GB" dirty="0" smtClean="0"/>
          </a:p>
          <a:p>
            <a:pPr lvl="1">
              <a:spcAft>
                <a:spcPts val="600"/>
              </a:spcAft>
            </a:pPr>
            <a:endParaRPr lang="en-GB" dirty="0" smtClean="0"/>
          </a:p>
          <a:p>
            <a:pPr lvl="1">
              <a:spcAft>
                <a:spcPts val="600"/>
              </a:spcAft>
            </a:pPr>
            <a:endParaRPr lang="en-GB" dirty="0" smtClean="0"/>
          </a:p>
          <a:p>
            <a:pPr lvl="2">
              <a:spcAft>
                <a:spcPts val="600"/>
              </a:spcAft>
            </a:pPr>
            <a:endParaRPr lang="en-GB" dirty="0" smtClean="0"/>
          </a:p>
          <a:p>
            <a:pPr lvl="1">
              <a:spcAft>
                <a:spcPts val="600"/>
              </a:spcAft>
            </a:pPr>
            <a:endParaRPr lang="en-GB" dirty="0" smtClean="0"/>
          </a:p>
        </p:txBody>
      </p:sp>
      <p:pic>
        <p:nvPicPr>
          <p:cNvPr id="1026" name="Picture 2" descr="https://scontent-cdt1-1.cdninstagram.com/vp/adac2e4f143aabfa1fd25ebbfa9fb3bb/5D755D71/t51.2885-15/sh0.08/e35/s640x640/56757822_649780615474820_8902054723016135986_n.jpg?_nc_ht=scontent-cdt1-1.cdninstagram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804" y="2057400"/>
            <a:ext cx="3549650" cy="354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83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10287000" cy="135636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Our role as a training and support centre</a:t>
            </a:r>
            <a:endParaRPr lang="en-GB" sz="40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967" y="322036"/>
            <a:ext cx="926191" cy="392066"/>
          </a:xfr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5961-ACFD-4F15-9D2D-16835140AC21}" type="slidenum">
              <a:rPr lang="fr-FR" smtClean="0"/>
              <a:t>8</a:t>
            </a:fld>
            <a:endParaRPr lang="fr-FR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1143000" y="2057400"/>
            <a:ext cx="6906804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spcAft>
                <a:spcPts val="600"/>
              </a:spcAft>
              <a:buNone/>
            </a:pPr>
            <a:r>
              <a:rPr lang="en-GB" dirty="0" smtClean="0">
                <a:sym typeface="Wingdings" panose="05000000000000000000" pitchFamily="2" charset="2"/>
              </a:rPr>
              <a:t>A help for all those profiles</a:t>
            </a:r>
          </a:p>
          <a:p>
            <a:pPr marL="45720" indent="0">
              <a:spcAft>
                <a:spcPts val="600"/>
              </a:spcAft>
              <a:buNone/>
            </a:pPr>
            <a:r>
              <a:rPr lang="en-GB" dirty="0" smtClean="0">
                <a:sym typeface="Wingdings" panose="05000000000000000000" pitchFamily="2" charset="2"/>
              </a:rPr>
              <a:t>For beginners: the keys to open a brewing facility</a:t>
            </a:r>
          </a:p>
          <a:p>
            <a:pPr lvl="1">
              <a:spcAft>
                <a:spcPts val="600"/>
              </a:spcAft>
            </a:pPr>
            <a:r>
              <a:rPr lang="en-GB" dirty="0" smtClean="0">
                <a:sym typeface="Wingdings" panose="05000000000000000000" pitchFamily="2" charset="2"/>
              </a:rPr>
              <a:t>Science</a:t>
            </a:r>
          </a:p>
          <a:p>
            <a:pPr lvl="1">
              <a:spcAft>
                <a:spcPts val="600"/>
              </a:spcAft>
            </a:pPr>
            <a:r>
              <a:rPr lang="en-GB" dirty="0" smtClean="0">
                <a:sym typeface="Wingdings" panose="05000000000000000000" pitchFamily="2" charset="2"/>
              </a:rPr>
              <a:t>Practical details: equipment, business aspects… </a:t>
            </a:r>
          </a:p>
          <a:p>
            <a:pPr marL="45720" indent="0">
              <a:spcAft>
                <a:spcPts val="600"/>
              </a:spcAft>
              <a:buNone/>
            </a:pPr>
            <a:r>
              <a:rPr lang="en-GB" dirty="0" smtClean="0">
                <a:sym typeface="Wingdings" panose="05000000000000000000" pitchFamily="2" charset="2"/>
              </a:rPr>
              <a:t>For advanced brewers and brewing workers:</a:t>
            </a:r>
          </a:p>
          <a:p>
            <a:pPr lvl="1">
              <a:spcAft>
                <a:spcPts val="600"/>
              </a:spcAft>
            </a:pPr>
            <a:r>
              <a:rPr lang="en-GB" dirty="0" smtClean="0">
                <a:sym typeface="Wingdings" panose="05000000000000000000" pitchFamily="2" charset="2"/>
              </a:rPr>
              <a:t>Specific topics</a:t>
            </a:r>
          </a:p>
          <a:p>
            <a:pPr lvl="1">
              <a:spcAft>
                <a:spcPts val="600"/>
              </a:spcAft>
            </a:pPr>
            <a:r>
              <a:rPr lang="en-GB" dirty="0" smtClean="0">
                <a:sym typeface="Wingdings" panose="05000000000000000000" pitchFamily="2" charset="2"/>
              </a:rPr>
              <a:t>Long-time support</a:t>
            </a:r>
          </a:p>
          <a:p>
            <a:pPr marL="45720" indent="0">
              <a:spcAft>
                <a:spcPts val="600"/>
              </a:spcAft>
              <a:buNone/>
            </a:pPr>
            <a:endParaRPr lang="en-GB" dirty="0" smtClean="0"/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à"/>
            </a:pPr>
            <a:endParaRPr lang="en-GB" dirty="0" smtClean="0"/>
          </a:p>
          <a:p>
            <a:pPr marL="45720" indent="0">
              <a:spcAft>
                <a:spcPts val="600"/>
              </a:spcAft>
              <a:buNone/>
            </a:pPr>
            <a:endParaRPr lang="en-GB" dirty="0" smtClean="0"/>
          </a:p>
          <a:p>
            <a:pPr marL="45720" indent="0">
              <a:spcAft>
                <a:spcPts val="600"/>
              </a:spcAft>
              <a:buNone/>
            </a:pPr>
            <a:endParaRPr lang="en-GB" i="1" dirty="0" smtClean="0"/>
          </a:p>
          <a:p>
            <a:pPr marL="45720" indent="0">
              <a:spcAft>
                <a:spcPts val="600"/>
              </a:spcAft>
              <a:buNone/>
            </a:pPr>
            <a:endParaRPr lang="en-GB" dirty="0" smtClean="0"/>
          </a:p>
          <a:p>
            <a:pPr lvl="1">
              <a:spcAft>
                <a:spcPts val="600"/>
              </a:spcAft>
            </a:pPr>
            <a:endParaRPr lang="en-GB" dirty="0" smtClean="0"/>
          </a:p>
          <a:p>
            <a:pPr lvl="1">
              <a:spcAft>
                <a:spcPts val="600"/>
              </a:spcAft>
            </a:pPr>
            <a:endParaRPr lang="en-GB" dirty="0" smtClean="0"/>
          </a:p>
          <a:p>
            <a:pPr lvl="1">
              <a:spcAft>
                <a:spcPts val="600"/>
              </a:spcAft>
            </a:pPr>
            <a:endParaRPr lang="en-GB" dirty="0" smtClean="0"/>
          </a:p>
          <a:p>
            <a:pPr lvl="2">
              <a:spcAft>
                <a:spcPts val="600"/>
              </a:spcAft>
            </a:pPr>
            <a:endParaRPr lang="en-GB" dirty="0" smtClean="0"/>
          </a:p>
          <a:p>
            <a:pPr lvl="1">
              <a:spcAft>
                <a:spcPts val="600"/>
              </a:spcAft>
            </a:pPr>
            <a:endParaRPr lang="en-GB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9690" y="2057400"/>
            <a:ext cx="2198485" cy="311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8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92183" y="882376"/>
            <a:ext cx="11002554" cy="2926080"/>
          </a:xfrm>
        </p:spPr>
        <p:txBody>
          <a:bodyPr>
            <a:noAutofit/>
          </a:bodyPr>
          <a:lstStyle/>
          <a:p>
            <a:r>
              <a:rPr lang="en-GB" sz="3200" dirty="0" smtClean="0">
                <a:effectLst/>
              </a:rPr>
              <a:t>Thank you for your attention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Florian Antoine – Craft Brewers Support Manager</a:t>
            </a:r>
            <a:endParaRPr lang="fr-FR" dirty="0"/>
          </a:p>
        </p:txBody>
      </p:sp>
      <p:pic>
        <p:nvPicPr>
          <p:cNvPr id="6" name="Espace réservé du contenu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508" y="4961789"/>
            <a:ext cx="1687596" cy="714375"/>
          </a:xfrm>
          <a:prstGeom prst="rect">
            <a:avLst/>
          </a:prstGeom>
        </p:spPr>
      </p:pic>
      <p:pic>
        <p:nvPicPr>
          <p:cNvPr id="1028" name="Picture 4" descr="https://brewersforum.eu/wp-content/uploads/2017/08/logo.png?_t=15124806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504" y="4961789"/>
            <a:ext cx="28956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21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Bas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661</TotalTime>
  <Words>657</Words>
  <Application>Microsoft Office PowerPoint</Application>
  <PresentationFormat>Grand écran</PresentationFormat>
  <Paragraphs>135</Paragraphs>
  <Slides>9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Calibri</vt:lpstr>
      <vt:lpstr>Corbel</vt:lpstr>
      <vt:lpstr>Wingdings</vt:lpstr>
      <vt:lpstr>Base</vt:lpstr>
      <vt:lpstr>Improving quality of booming French craft scene through training and support </vt:lpstr>
      <vt:lpstr>IFBM : French Institute of Brewing and Malting</vt:lpstr>
      <vt:lpstr>IFBM : French Institute of Brewing and Malting</vt:lpstr>
      <vt:lpstr>Breweries in France through the last 100 years</vt:lpstr>
      <vt:lpstr>French breweries : what kind of profiles?</vt:lpstr>
      <vt:lpstr>Regulatory instances: their role</vt:lpstr>
      <vt:lpstr>Our role as a training and support centre</vt:lpstr>
      <vt:lpstr>Our role as a training and support centre</vt:lpstr>
      <vt:lpstr>Thank you for your attention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quality of booming French craft scene through training and support </dc:title>
  <dc:creator>Florian Antoine</dc:creator>
  <cp:lastModifiedBy>Florian Antoine</cp:lastModifiedBy>
  <cp:revision>40</cp:revision>
  <dcterms:created xsi:type="dcterms:W3CDTF">2019-05-15T07:07:47Z</dcterms:created>
  <dcterms:modified xsi:type="dcterms:W3CDTF">2019-05-17T13:43:15Z</dcterms:modified>
</cp:coreProperties>
</file>