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63" r:id="rId3"/>
    <p:sldId id="326" r:id="rId4"/>
    <p:sldId id="322" r:id="rId5"/>
    <p:sldId id="323" r:id="rId6"/>
    <p:sldId id="300" r:id="rId7"/>
    <p:sldId id="307" r:id="rId8"/>
    <p:sldId id="320" r:id="rId9"/>
    <p:sldId id="269" r:id="rId10"/>
    <p:sldId id="271" r:id="rId11"/>
    <p:sldId id="309" r:id="rId12"/>
    <p:sldId id="299" r:id="rId13"/>
    <p:sldId id="308" r:id="rId14"/>
    <p:sldId id="310" r:id="rId15"/>
    <p:sldId id="311" r:id="rId16"/>
    <p:sldId id="325" r:id="rId17"/>
    <p:sldId id="278" r:id="rId18"/>
    <p:sldId id="314" r:id="rId19"/>
    <p:sldId id="321" r:id="rId20"/>
    <p:sldId id="318" r:id="rId21"/>
    <p:sldId id="315" r:id="rId22"/>
  </p:sldIdLst>
  <p:sldSz cx="9144000" cy="5143500" type="screen16x9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78853" autoAdjust="0"/>
  </p:normalViewPr>
  <p:slideViewPr>
    <p:cSldViewPr>
      <p:cViewPr>
        <p:scale>
          <a:sx n="50" d="100"/>
          <a:sy n="50" d="100"/>
        </p:scale>
        <p:origin x="1968" y="5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F09CZPR\Desktop\Simona\_INOVACE\_GORO\Ot&#225;zky%20na%20kolov&#233;%20n&#225;poje%20CZ%20S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3.5075288843873786E-2"/>
          <c:w val="0.71121310824441164"/>
          <c:h val="0.88116398302308685"/>
        </c:manualLayout>
      </c:layout>
      <c:lineChart>
        <c:grouping val="standar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Before or when driving a car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List1!$B$1:$G$1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List1!$B$2:$G$2</c:f>
              <c:numCache>
                <c:formatCode>0</c:formatCode>
                <c:ptCount val="6"/>
                <c:pt idx="0">
                  <c:v>43.31713971323223</c:v>
                </c:pt>
                <c:pt idx="1">
                  <c:v>44.0095849698479</c:v>
                </c:pt>
                <c:pt idx="2">
                  <c:v>41.212451137087903</c:v>
                </c:pt>
                <c:pt idx="3">
                  <c:v>36.352974834229265</c:v>
                </c:pt>
                <c:pt idx="4">
                  <c:v>33.107583990311952</c:v>
                </c:pt>
                <c:pt idx="5">
                  <c:v>34.29340101273133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79-479C-8840-55970A51BEA8}"/>
            </c:ext>
          </c:extLst>
        </c:ser>
        <c:ser>
          <c:idx val="6"/>
          <c:order val="1"/>
          <c:tx>
            <c:strRef>
              <c:f>List1!$A$3</c:f>
              <c:strCache>
                <c:ptCount val="1"/>
                <c:pt idx="0">
                  <c:v>At work</c:v>
                </c:pt>
              </c:strCache>
            </c:strRef>
          </c:tx>
          <c:spPr>
            <a:ln w="38100">
              <a:solidFill>
                <a:srgbClr val="FF00FF"/>
              </a:solidFill>
            </a:ln>
          </c:spPr>
          <c:marker>
            <c:symbol val="none"/>
          </c:marker>
          <c:dLbls>
            <c:dLbl>
              <c:idx val="5"/>
              <c:layout>
                <c:manualLayout>
                  <c:x val="-3.7277367210657199E-3"/>
                  <c:y val="2.317724805411685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379-479C-8840-55970A51BEA8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List1!$B$1:$G$1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List1!$B$3:$G$3</c:f>
              <c:numCache>
                <c:formatCode>General</c:formatCode>
                <c:ptCount val="6"/>
                <c:pt idx="3" formatCode="0">
                  <c:v>11.955332087575631</c:v>
                </c:pt>
                <c:pt idx="4" formatCode="0">
                  <c:v>15.015982455777641</c:v>
                </c:pt>
                <c:pt idx="5" formatCode="0">
                  <c:v>15.774947187354979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79-479C-8840-55970A51BEA8}"/>
            </c:ext>
          </c:extLst>
        </c:ser>
        <c:ser>
          <c:idx val="9"/>
          <c:order val="2"/>
          <c:tx>
            <c:strRef>
              <c:f>List1!$A$4</c:f>
              <c:strCache>
                <c:ptCount val="1"/>
                <c:pt idx="0">
                  <c:v>When grilling</c:v>
                </c:pt>
              </c:strCache>
            </c:strRef>
          </c:tx>
          <c:spPr>
            <a:ln w="38100">
              <a:solidFill>
                <a:srgbClr val="FF99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List1!$B$1:$G$1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List1!$B$4:$G$4</c:f>
              <c:numCache>
                <c:formatCode>0</c:formatCode>
                <c:ptCount val="6"/>
                <c:pt idx="0">
                  <c:v>10.021317138894261</c:v>
                </c:pt>
                <c:pt idx="1">
                  <c:v>9.1002005652873308</c:v>
                </c:pt>
                <c:pt idx="2">
                  <c:v>12.595776696372321</c:v>
                </c:pt>
                <c:pt idx="3">
                  <c:v>14.113798161347749</c:v>
                </c:pt>
                <c:pt idx="4">
                  <c:v>17.619665540826642</c:v>
                </c:pt>
                <c:pt idx="5">
                  <c:v>21.90092699299554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379-479C-8840-55970A51BEA8}"/>
            </c:ext>
          </c:extLst>
        </c:ser>
        <c:ser>
          <c:idx val="10"/>
          <c:order val="3"/>
          <c:tx>
            <c:strRef>
              <c:f>List1!$A$5</c:f>
              <c:strCache>
                <c:ptCount val="1"/>
                <c:pt idx="0">
                  <c:v>During visits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5"/>
              <c:layout>
                <c:manualLayout>
                  <c:x val="-2.6049162677029121E-2"/>
                  <c:y val="-1.4487930363716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379-479C-8840-55970A51BEA8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List1!$B$1:$G$1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strCache>
            </c:strRef>
          </c:cat>
          <c:val>
            <c:numRef>
              <c:f>List1!$B$5:$G$5</c:f>
              <c:numCache>
                <c:formatCode>0</c:formatCode>
                <c:ptCount val="6"/>
                <c:pt idx="0">
                  <c:v>15</c:v>
                </c:pt>
                <c:pt idx="1">
                  <c:v>14.086515477686959</c:v>
                </c:pt>
                <c:pt idx="2">
                  <c:v>17.834957031546569</c:v>
                </c:pt>
                <c:pt idx="3">
                  <c:v>19.15152898028369</c:v>
                </c:pt>
                <c:pt idx="4">
                  <c:v>19.668221150526218</c:v>
                </c:pt>
                <c:pt idx="5">
                  <c:v>23.0872929647498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379-479C-8840-55970A51BEA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4197888"/>
        <c:axId val="34199424"/>
      </c:lineChart>
      <c:catAx>
        <c:axId val="3419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cs-CZ"/>
          </a:p>
        </c:txPr>
        <c:crossAx val="34199424"/>
        <c:crosses val="autoZero"/>
        <c:auto val="1"/>
        <c:lblAlgn val="ctr"/>
        <c:lblOffset val="100"/>
        <c:noMultiLvlLbl val="0"/>
      </c:catAx>
      <c:valAx>
        <c:axId val="34199424"/>
        <c:scaling>
          <c:orientation val="minMax"/>
          <c:max val="50"/>
        </c:scaling>
        <c:delete val="1"/>
        <c:axPos val="l"/>
        <c:numFmt formatCode="###0&quot;%&quot;" sourceLinked="0"/>
        <c:majorTickMark val="out"/>
        <c:minorTickMark val="none"/>
        <c:tickLblPos val="nextTo"/>
        <c:crossAx val="34197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813906759698552"/>
          <c:y val="4.3732616034393726E-2"/>
          <c:w val="0.26782741059901705"/>
          <c:h val="0.8770292851802578"/>
        </c:manualLayout>
      </c:layout>
      <c:overlay val="0"/>
      <c:txPr>
        <a:bodyPr/>
        <a:lstStyle/>
        <a:p>
          <a:pPr>
            <a:defRPr sz="1400" b="1">
              <a:solidFill>
                <a:srgbClr val="002060"/>
              </a:solidFill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cs-CZ" dirty="0" smtClean="0">
                <a:solidFill>
                  <a:srgbClr val="002060"/>
                </a:solidFill>
              </a:rPr>
              <a:t>% </a:t>
            </a:r>
            <a:r>
              <a:rPr lang="cs-CZ" dirty="0" err="1" smtClean="0">
                <a:solidFill>
                  <a:srgbClr val="002060"/>
                </a:solidFill>
              </a:rPr>
              <a:t>of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consumers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who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find</a:t>
            </a:r>
            <a:r>
              <a:rPr lang="cs-CZ" baseline="0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these </a:t>
            </a:r>
            <a:r>
              <a:rPr lang="cs-CZ" dirty="0" err="1" smtClean="0">
                <a:solidFill>
                  <a:srgbClr val="002060"/>
                </a:solidFill>
              </a:rPr>
              <a:t>drinks</a:t>
            </a:r>
            <a:r>
              <a:rPr lang="cs-CZ" dirty="0" smtClean="0">
                <a:solidFill>
                  <a:srgbClr val="002060"/>
                </a:solidFill>
              </a:rPr>
              <a:t> UNHEALTHY</a:t>
            </a:r>
            <a:endParaRPr lang="cs-CZ" dirty="0">
              <a:solidFill>
                <a:srgbClr val="002060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489904014705739E-2"/>
          <c:y val="0.13969973125869226"/>
          <c:w val="0.8964483230209942"/>
          <c:h val="0.535285971799943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List1!$B$2</c:f>
              <c:strCache>
                <c:ptCount val="1"/>
                <c:pt idx="0">
                  <c:v>CZ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List1!$A$3:$A$6</c:f>
              <c:strCache>
                <c:ptCount val="4"/>
                <c:pt idx="0">
                  <c:v>Energy drinks</c:v>
                </c:pt>
                <c:pt idx="1">
                  <c:v>Cola drinks, including "light variants"</c:v>
                </c:pt>
                <c:pt idx="2">
                  <c:v>Flavored fruit lemonade</c:v>
                </c:pt>
                <c:pt idx="3">
                  <c:v>Flavored non-alcoholic beers (non-alcoholic radler)</c:v>
                </c:pt>
              </c:strCache>
            </c:strRef>
          </c:cat>
          <c:val>
            <c:numRef>
              <c:f>List1!$B$3:$B$6</c:f>
              <c:numCache>
                <c:formatCode>0.0%</c:formatCode>
                <c:ptCount val="4"/>
                <c:pt idx="0">
                  <c:v>0.84400000000000008</c:v>
                </c:pt>
                <c:pt idx="1">
                  <c:v>0.77500000000000013</c:v>
                </c:pt>
                <c:pt idx="2">
                  <c:v>0.629</c:v>
                </c:pt>
                <c:pt idx="3">
                  <c:v>0.32199999999999995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51-4D07-85C7-9836046C0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69079040"/>
        <c:axId val="369080576"/>
      </c:barChart>
      <c:catAx>
        <c:axId val="369079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rgbClr val="002060"/>
                </a:solidFill>
              </a:defRPr>
            </a:pPr>
            <a:endParaRPr lang="cs-CZ"/>
          </a:p>
        </c:txPr>
        <c:crossAx val="369080576"/>
        <c:crosses val="autoZero"/>
        <c:auto val="1"/>
        <c:lblAlgn val="ctr"/>
        <c:lblOffset val="100"/>
        <c:noMultiLvlLbl val="0"/>
      </c:catAx>
      <c:valAx>
        <c:axId val="36908057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369079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B0539-1622-4191-A8F4-4A17ECC29930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3FAB7-692E-49AA-8964-78F0BD18A1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826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6DE93-F060-4B99-9034-FF6D62E8148D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6B27A-2B78-4E28-B323-D749A66378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65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Today NAB is over 8% of beer market , still growing strong</a:t>
            </a:r>
            <a:r>
              <a:rPr lang="en-US" baseline="0" dirty="0" smtClean="0"/>
              <a:t> double digit YoY, where Birell is a </a:t>
            </a:r>
            <a:r>
              <a:rPr lang="en-US" baseline="0" dirty="0" err="1" smtClean="0"/>
              <a:t>synonymum</a:t>
            </a:r>
            <a:r>
              <a:rPr lang="en-US" baseline="0" dirty="0" smtClean="0"/>
              <a:t> for the category, with 68% share in core, and over 70% share in </a:t>
            </a:r>
            <a:r>
              <a:rPr lang="en-US" baseline="0" dirty="0" err="1" smtClean="0"/>
              <a:t>flavoured</a:t>
            </a:r>
            <a:r>
              <a:rPr lang="en-US" baseline="0" dirty="0" smtClean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73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1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what</a:t>
            </a:r>
            <a:r>
              <a:rPr lang="en-US" baseline="0" dirty="0" smtClean="0"/>
              <a:t> do you think? Will it work out?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9B6D5-314E-4D6F-9F21-6CADD5BC35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8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97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685800">
              <a:buNone/>
            </a:pPr>
            <a:r>
              <a:rPr lang="en-US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87% of consumers considers taste of BIRELL Pale as comparable with regular alcoholic beers.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10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685800">
              <a:buNone/>
            </a:pPr>
            <a:r>
              <a:rPr lang="en-US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87% of consumers considers taste of BIRELL Pale as comparable with regular alcoholic beers.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00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Be first, do not wait and test everything</a:t>
            </a:r>
            <a:r>
              <a:rPr lang="en-US" baseline="0" noProof="0" dirty="0" smtClean="0"/>
              <a:t> </a:t>
            </a:r>
            <a:r>
              <a:rPr lang="en-US" noProof="0" dirty="0" smtClean="0"/>
              <a:t>to perfection…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02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We started</a:t>
            </a:r>
            <a:r>
              <a:rPr lang="en-US" baseline="0" noProof="0" dirty="0" smtClean="0"/>
              <a:t> with non-</a:t>
            </a:r>
            <a:r>
              <a:rPr lang="en-US" baseline="0" noProof="0" dirty="0" err="1" smtClean="0"/>
              <a:t>alco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radler</a:t>
            </a:r>
            <a:r>
              <a:rPr lang="en-US" baseline="0" noProof="0" dirty="0" smtClean="0"/>
              <a:t> as first logical option. Alco </a:t>
            </a:r>
            <a:r>
              <a:rPr lang="en-US" baseline="0" noProof="0" dirty="0" err="1" smtClean="0"/>
              <a:t>radlers</a:t>
            </a:r>
            <a:r>
              <a:rPr lang="en-US" baseline="0" noProof="0" dirty="0" smtClean="0"/>
              <a:t> become popular in 2011, but non-</a:t>
            </a:r>
            <a:r>
              <a:rPr lang="en-US" baseline="0" noProof="0" dirty="0" err="1" smtClean="0"/>
              <a:t>alco</a:t>
            </a:r>
            <a:r>
              <a:rPr lang="en-US" baseline="0" noProof="0" dirty="0" smtClean="0"/>
              <a:t> version was not available on the market…and non-</a:t>
            </a:r>
            <a:r>
              <a:rPr lang="en-US" baseline="0" noProof="0" dirty="0" err="1" smtClean="0"/>
              <a:t>alco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radler</a:t>
            </a:r>
            <a:r>
              <a:rPr lang="en-US" baseline="0" noProof="0" dirty="0" smtClean="0"/>
              <a:t> has bigger potential than alcoholic one in our opinion…</a:t>
            </a:r>
            <a:r>
              <a:rPr lang="cs-CZ" baseline="0" noProof="0" dirty="0" smtClean="0"/>
              <a:t> </a:t>
            </a:r>
            <a:r>
              <a:rPr lang="cs-CZ" baseline="0" noProof="0" dirty="0" err="1" smtClean="0"/>
              <a:t>We</a:t>
            </a:r>
            <a:r>
              <a:rPr lang="cs-CZ" baseline="0" noProof="0" dirty="0" smtClean="0"/>
              <a:t> are </a:t>
            </a:r>
            <a:r>
              <a:rPr lang="cs-CZ" baseline="0" noProof="0" dirty="0" err="1" smtClean="0"/>
              <a:t>gaining</a:t>
            </a:r>
            <a:r>
              <a:rPr lang="cs-CZ" baseline="0" noProof="0" dirty="0" smtClean="0"/>
              <a:t> </a:t>
            </a:r>
            <a:r>
              <a:rPr lang="cs-CZ" baseline="0" noProof="0" dirty="0" err="1" smtClean="0"/>
              <a:t>from</a:t>
            </a:r>
            <a:r>
              <a:rPr lang="cs-CZ" baseline="0" noProof="0" dirty="0" smtClean="0"/>
              <a:t> </a:t>
            </a:r>
            <a:r>
              <a:rPr lang="cs-CZ" baseline="0" noProof="0" dirty="0" err="1" smtClean="0"/>
              <a:t>first-mover</a:t>
            </a:r>
            <a:r>
              <a:rPr lang="cs-CZ" baseline="0" noProof="0" dirty="0" smtClean="0"/>
              <a:t> </a:t>
            </a:r>
            <a:r>
              <a:rPr lang="cs-CZ" baseline="0" noProof="0" dirty="0" err="1" smtClean="0"/>
              <a:t>advantage</a:t>
            </a:r>
            <a:r>
              <a:rPr lang="cs-CZ" baseline="0" noProof="0" dirty="0" smtClean="0"/>
              <a:t> </a:t>
            </a:r>
            <a:r>
              <a:rPr lang="cs-CZ" baseline="0" noProof="0" dirty="0" err="1" smtClean="0"/>
              <a:t>until</a:t>
            </a:r>
            <a:r>
              <a:rPr lang="cs-CZ" baseline="0" noProof="0" dirty="0" smtClean="0"/>
              <a:t> </a:t>
            </a:r>
            <a:r>
              <a:rPr lang="cs-CZ" baseline="0" noProof="0" dirty="0" err="1" smtClean="0"/>
              <a:t>now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364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And in 2016 we introduced</a:t>
            </a:r>
            <a:r>
              <a:rPr lang="en-US" baseline="0" noProof="0" dirty="0" smtClean="0"/>
              <a:t> first version with BI semi-dark base and also added vitamins as a benefit to whole </a:t>
            </a:r>
            <a:r>
              <a:rPr lang="en-US" baseline="0" noProof="0" dirty="0" err="1" smtClean="0"/>
              <a:t>flavoured</a:t>
            </a:r>
            <a:r>
              <a:rPr lang="en-US" baseline="0" noProof="0" dirty="0" smtClean="0"/>
              <a:t> range. </a:t>
            </a:r>
            <a:endParaRPr lang="cs-CZ" baseline="0" noProof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5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2017</a:t>
            </a:r>
            <a:r>
              <a:rPr lang="en-US" baseline="0" noProof="0" dirty="0" smtClean="0"/>
              <a:t> was the year of big innovations for Birell. We enriched core-beer range with Green Barley variant, offering even more beery taste and also benefit of added green-barley powder. </a:t>
            </a:r>
            <a:r>
              <a:rPr lang="en-US" baseline="0" noProof="0" dirty="0" err="1" smtClean="0"/>
              <a:t>Radler</a:t>
            </a:r>
            <a:r>
              <a:rPr lang="en-US" baseline="0" noProof="0" dirty="0" smtClean="0"/>
              <a:t> was for the first time in Czech offered on tap (after success in SK) and we brought comp</a:t>
            </a:r>
            <a:r>
              <a:rPr lang="cs-CZ" baseline="0" noProof="0" dirty="0" smtClean="0"/>
              <a:t>L</a:t>
            </a:r>
            <a:r>
              <a:rPr lang="en-US" baseline="0" noProof="0" dirty="0" err="1" smtClean="0"/>
              <a:t>etely</a:t>
            </a:r>
            <a:r>
              <a:rPr lang="en-US" baseline="0" noProof="0" dirty="0" smtClean="0"/>
              <a:t> new sub-line of product inspired by craft soda - Birell Botanicals. I will explain you difference between </a:t>
            </a:r>
            <a:r>
              <a:rPr lang="en-US" baseline="0" noProof="0" dirty="0" err="1" smtClean="0"/>
              <a:t>radler</a:t>
            </a:r>
            <a:r>
              <a:rPr lang="en-US" baseline="0" noProof="0" dirty="0" smtClean="0"/>
              <a:t> and Botanicals in a while. </a:t>
            </a:r>
            <a:endParaRPr lang="cs-CZ" baseline="0" noProof="0" dirty="0" smtClean="0"/>
          </a:p>
          <a:p>
            <a:r>
              <a:rPr lang="en-US" sz="1200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 gradual dosing of ingredients and 19 days of care during brewing and maturing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64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 smtClean="0"/>
              <a:t>This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already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quite</a:t>
            </a:r>
            <a:r>
              <a:rPr lang="cs-CZ" baseline="0" dirty="0" smtClean="0"/>
              <a:t> far </a:t>
            </a:r>
            <a:r>
              <a:rPr lang="cs-CZ" baseline="0" dirty="0" err="1" smtClean="0"/>
              <a:t>from</a:t>
            </a:r>
            <a:r>
              <a:rPr lang="cs-CZ" baseline="0" dirty="0" smtClean="0"/>
              <a:t> 2011 </a:t>
            </a:r>
            <a:r>
              <a:rPr lang="cs-CZ" baseline="0" dirty="0" err="1" smtClean="0"/>
              <a:t>communication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right</a:t>
            </a:r>
            <a:r>
              <a:rPr lang="cs-CZ" baseline="0" dirty="0" smtClean="0"/>
              <a:t>?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i="1" baseline="0" dirty="0" smtClean="0"/>
              <a:t>Třeba ještě vizuálně doladit..</a:t>
            </a:r>
            <a:endParaRPr i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6B27A-2B78-4E28-B323-D749A663780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91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16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81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61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4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4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01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58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41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79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8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0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169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12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latin typeface="Bree Birell"/>
                <a:cs typeface="Bree Birell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231C9478-C91C-C14C-8C17-5B7D31039664}" type="datetimeFigureOut">
              <a:rPr lang="en-US" smtClean="0">
                <a:solidFill>
                  <a:srgbClr val="000000"/>
                </a:solidFill>
              </a:rPr>
              <a:pPr defTabSz="457200"/>
              <a:t>6/1/2019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06D0-BDDE-994C-A032-C8BD75886290}" type="slidenum">
              <a:rPr lang="en-US" smtClean="0">
                <a:solidFill>
                  <a:srgbClr val="595959"/>
                </a:solidFill>
              </a:rPr>
              <a:pPr/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4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0000" y="2238642"/>
            <a:ext cx="8601349" cy="1189168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13"/>
              </a:spcBef>
              <a:defRPr sz="1350" b="1">
                <a:solidFill>
                  <a:schemeClr val="bg1"/>
                </a:solidFill>
              </a:defRPr>
            </a:lvl1pPr>
            <a:lvl2pPr marL="0" indent="0" algn="l">
              <a:spcBef>
                <a:spcPts val="113"/>
              </a:spcBef>
              <a:buNone/>
              <a:defRPr sz="1238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70272" y="1923506"/>
            <a:ext cx="732234" cy="308372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13"/>
              </a:spcBef>
              <a:defRPr sz="1350" b="1">
                <a:solidFill>
                  <a:schemeClr val="bg1"/>
                </a:solidFill>
              </a:defRPr>
            </a:lvl1pPr>
            <a:lvl2pPr marL="0" indent="0" algn="l">
              <a:spcBef>
                <a:spcPts val="113"/>
              </a:spcBef>
              <a:buNone/>
              <a:defRPr sz="1238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372280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77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23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90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40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63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04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B72EC-CDE1-4A7A-BCFB-070E7B55975B}" type="datetimeFigureOut">
              <a:rPr lang="cs-CZ" smtClean="0"/>
              <a:t>1.6.2019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5DB5-DC2B-424C-9A34-1FF058F905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99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752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1354" y="-16844"/>
            <a:ext cx="9144000" cy="51799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172" y="2554907"/>
            <a:ext cx="9133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800" b="1" dirty="0" smtClean="0">
                <a:solidFill>
                  <a:srgbClr val="002060"/>
                </a:solidFill>
              </a:rPr>
              <a:t>Non-alco </a:t>
            </a:r>
            <a:r>
              <a:rPr lang="en-GB" sz="2800" b="1" dirty="0">
                <a:solidFill>
                  <a:srgbClr val="002060"/>
                </a:solidFill>
              </a:rPr>
              <a:t>beer in Czech Republic:</a:t>
            </a:r>
          </a:p>
          <a:p>
            <a:pPr algn="ctr" defTabSz="457200"/>
            <a:r>
              <a:rPr lang="en-GB" sz="2800" dirty="0">
                <a:solidFill>
                  <a:srgbClr val="002060"/>
                </a:solidFill>
              </a:rPr>
              <a:t>From negative choice for drivers 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to natural non-alcoholic refreshment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172" y="4435247"/>
            <a:ext cx="913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 defTabSz="457200"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cs-CZ" sz="1600" dirty="0"/>
              <a:t>Roman Trzaskalik</a:t>
            </a:r>
          </a:p>
          <a:p>
            <a:r>
              <a:rPr lang="cs-CZ" sz="1600" b="0" dirty="0"/>
              <a:t>Plzeňský Prazdroj</a:t>
            </a:r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150" y="483518"/>
            <a:ext cx="2825701" cy="16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Birell Botanicals Jablko - hero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" y="9"/>
            <a:ext cx="9134822" cy="5138039"/>
          </a:xfrm>
        </p:spPr>
      </p:pic>
    </p:spTree>
    <p:extLst>
      <p:ext uri="{BB962C8B-B14F-4D97-AF65-F5344CB8AC3E}">
        <p14:creationId xmlns:p14="http://schemas.microsoft.com/office/powerpoint/2010/main" val="192200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0"/>
            <a:ext cx="9142646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0" y="843559"/>
            <a:ext cx="9144000" cy="4332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79512" y="13330"/>
            <a:ext cx="8964488" cy="68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cs-CZ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2800" b="1" i="0" u="none" strike="noStrike" kern="0" cap="none">
                <a:solidFill>
                  <a:srgbClr val="002060"/>
                </a:solidFill>
                <a:latin typeface="Bree Birell"/>
                <a:ea typeface="Arial"/>
                <a:cs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dirty="0" smtClean="0"/>
              <a:t>Active life style, Taste of experience &amp; Massive samplings</a:t>
            </a:r>
            <a:endParaRPr lang="en-US" sz="2400" dirty="0"/>
          </a:p>
        </p:txBody>
      </p:sp>
      <p:pic>
        <p:nvPicPr>
          <p:cNvPr id="1026" name="Picture 2" descr="VÃ½sledek obrÃ¡zku pro popai awards bir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37693"/>
            <a:ext cx="2266254" cy="402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045" y="937693"/>
            <a:ext cx="2980697" cy="198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48" y="3131760"/>
            <a:ext cx="1224136" cy="18362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 b="4908"/>
          <a:stretch/>
        </p:blipFill>
        <p:spPr>
          <a:xfrm>
            <a:off x="3336446" y="3103368"/>
            <a:ext cx="2980697" cy="1857261"/>
          </a:xfrm>
          <a:prstGeom prst="rect">
            <a:avLst/>
          </a:prstGeom>
          <a:effectLst/>
        </p:spPr>
      </p:pic>
      <p:pic>
        <p:nvPicPr>
          <p:cNvPr id="9" name="Picture 2" descr="I:\mkt\Birell\Birell F18\EVENTY\CZ\RunCzech\Birell Grand Prix 2017\Fotky\Hypnosis\2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50" y="937693"/>
            <a:ext cx="2975534" cy="198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0"/>
            <a:ext cx="9142646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0" y="843559"/>
            <a:ext cx="9252520" cy="4333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79512" y="33868"/>
            <a:ext cx="9073008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cs-CZ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2800" b="1" i="0" u="none" strike="noStrike" kern="0" cap="none">
                <a:solidFill>
                  <a:srgbClr val="002060"/>
                </a:solidFill>
                <a:latin typeface="Bree Birell"/>
                <a:ea typeface="Arial"/>
                <a:cs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dirty="0" smtClean="0"/>
              <a:t>Right placement </a:t>
            </a:r>
            <a:r>
              <a:rPr lang="en-US" sz="2400" dirty="0" smtClean="0"/>
              <a:t>in non-</a:t>
            </a:r>
            <a:r>
              <a:rPr lang="en-US" sz="2400" dirty="0" err="1" smtClean="0"/>
              <a:t>alco</a:t>
            </a:r>
            <a:r>
              <a:rPr lang="en-US" sz="2400" dirty="0" smtClean="0"/>
              <a:t> sections</a:t>
            </a:r>
            <a:endParaRPr lang="en-US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9582"/>
            <a:ext cx="2360861" cy="31478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23" y="1507096"/>
            <a:ext cx="3600400" cy="27003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059582"/>
            <a:ext cx="2360861" cy="3147814"/>
          </a:xfrm>
          <a:prstGeom prst="rect">
            <a:avLst/>
          </a:prstGeom>
        </p:spPr>
      </p:pic>
      <p:pic>
        <p:nvPicPr>
          <p:cNvPr id="13" name="Zástupný symbol pro obsah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-8028" y="0"/>
            <a:ext cx="9152028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843559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49" y="915566"/>
            <a:ext cx="7150191" cy="3945444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79512" y="33868"/>
            <a:ext cx="9073008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cs-CZ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2800" b="1" i="0" u="none" strike="noStrike" kern="0" cap="none">
                <a:solidFill>
                  <a:srgbClr val="002060"/>
                </a:solidFill>
                <a:latin typeface="Bree Birell"/>
                <a:ea typeface="Arial"/>
                <a:cs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dirty="0" smtClean="0"/>
              <a:t>Shift in perception of Birell</a:t>
            </a:r>
            <a:endParaRPr lang="en-US" sz="2400" dirty="0"/>
          </a:p>
        </p:txBody>
      </p:sp>
      <p:pic>
        <p:nvPicPr>
          <p:cNvPr id="11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2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-8028" y="0"/>
            <a:ext cx="9152028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843559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855690143"/>
              </p:ext>
            </p:extLst>
          </p:nvPr>
        </p:nvGraphicFramePr>
        <p:xfrm>
          <a:off x="1356490" y="863508"/>
          <a:ext cx="7786156" cy="398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179512" y="33868"/>
            <a:ext cx="9073008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cs-CZ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2800" b="1" i="0" u="none" strike="noStrike" kern="0" cap="none">
                <a:solidFill>
                  <a:srgbClr val="002060"/>
                </a:solidFill>
                <a:latin typeface="Bree Birell"/>
                <a:ea typeface="Arial"/>
                <a:cs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dirty="0" smtClean="0"/>
              <a:t>Dramatic change of occasion when Birell is consumed</a:t>
            </a:r>
            <a:endParaRPr lang="en-US" sz="2400" dirty="0"/>
          </a:p>
        </p:txBody>
      </p:sp>
      <p:pic>
        <p:nvPicPr>
          <p:cNvPr id="11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-8028" y="0"/>
            <a:ext cx="9152028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843559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79512" y="33868"/>
            <a:ext cx="9073008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cs-CZ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2800" b="1" i="0" u="none" strike="noStrike" kern="0" cap="none">
                <a:solidFill>
                  <a:srgbClr val="002060"/>
                </a:solidFill>
                <a:latin typeface="Bree Birell"/>
                <a:ea typeface="Arial"/>
                <a:cs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dirty="0"/>
              <a:t>2018 – </a:t>
            </a:r>
            <a:r>
              <a:rPr lang="cs-CZ" sz="2400" dirty="0"/>
              <a:t>Non </a:t>
            </a:r>
            <a:r>
              <a:rPr lang="cs-CZ" sz="2400" dirty="0" err="1"/>
              <a:t>Alco</a:t>
            </a:r>
            <a:r>
              <a:rPr lang="cs-CZ" sz="2400" dirty="0"/>
              <a:t> </a:t>
            </a:r>
            <a:r>
              <a:rPr lang="cs-CZ" sz="2400" dirty="0" err="1"/>
              <a:t>beers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much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Unhealthy</a:t>
            </a:r>
            <a:r>
              <a:rPr lang="cs-CZ" sz="2400" dirty="0"/>
              <a:t> </a:t>
            </a:r>
            <a:r>
              <a:rPr lang="cs-CZ" sz="2400" dirty="0" err="1"/>
              <a:t>perception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11" name="Zástupný symbol pro obsah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  <p:graphicFrame>
        <p:nvGraphicFramePr>
          <p:cNvPr id="9" name="Graf 8"/>
          <p:cNvGraphicFramePr>
            <a:graphicFrameLocks/>
          </p:cNvGraphicFramePr>
          <p:nvPr>
            <p:extLst/>
          </p:nvPr>
        </p:nvGraphicFramePr>
        <p:xfrm>
          <a:off x="323528" y="987574"/>
          <a:ext cx="8568951" cy="384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63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354" y="0"/>
            <a:ext cx="9141292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843559"/>
            <a:ext cx="9142646" cy="4353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72336" y="802035"/>
            <a:ext cx="509175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000" b="1" dirty="0" smtClean="0">
              <a:solidFill>
                <a:schemeClr val="bg1"/>
              </a:solidFill>
              <a:latin typeface="Bree Birell"/>
            </a:endParaRPr>
          </a:p>
          <a:p>
            <a:pPr lvl="0">
              <a:lnSpc>
                <a:spcPct val="150000"/>
              </a:lnSpc>
            </a:pPr>
            <a:endParaRPr lang="en-US" sz="2000" b="1" dirty="0" smtClean="0">
              <a:solidFill>
                <a:schemeClr val="bg1"/>
              </a:solidFill>
              <a:latin typeface="Bree Birell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400" b="1" dirty="0">
              <a:solidFill>
                <a:schemeClr val="bg1"/>
              </a:solidFill>
              <a:latin typeface="Bree Birel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t="18954" b="4434"/>
          <a:stretch/>
        </p:blipFill>
        <p:spPr>
          <a:xfrm>
            <a:off x="1354" y="915566"/>
            <a:ext cx="9141292" cy="3477588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179512" y="33868"/>
            <a:ext cx="9073008" cy="6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cs-CZ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2800" b="1" i="0" u="none" strike="noStrike" kern="0" cap="none">
                <a:solidFill>
                  <a:srgbClr val="002060"/>
                </a:solidFill>
                <a:latin typeface="Bree Birell"/>
                <a:ea typeface="Arial"/>
                <a:cs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cs-CZ" sz="2400" dirty="0" smtClean="0"/>
              <a:t>Birell sales</a:t>
            </a:r>
            <a:endParaRPr lang="en-US" sz="2400" dirty="0"/>
          </a:p>
        </p:txBody>
      </p:sp>
      <p:pic>
        <p:nvPicPr>
          <p:cNvPr id="13" name="Zástupný symbol pro obsah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9142646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843559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07504" y="122623"/>
            <a:ext cx="9036496" cy="758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cs-CZ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2800" b="1" i="0" u="none" strike="noStrike" kern="0" cap="none">
                <a:solidFill>
                  <a:srgbClr val="002060"/>
                </a:solidFill>
                <a:latin typeface="Bree Birell"/>
                <a:ea typeface="Arial"/>
                <a:cs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dirty="0" smtClean="0"/>
              <a:t>2018</a:t>
            </a:r>
            <a:r>
              <a:rPr lang="cs-CZ" sz="2400" dirty="0" smtClean="0"/>
              <a:t>:</a:t>
            </a:r>
            <a:r>
              <a:rPr lang="en-US" sz="2400" dirty="0" smtClean="0"/>
              <a:t> Birell became leader in the soft drink single serve </a:t>
            </a:r>
            <a:br>
              <a:rPr lang="en-US" sz="2400" dirty="0" smtClean="0"/>
            </a:br>
            <a:r>
              <a:rPr lang="en-US" sz="2400" dirty="0" smtClean="0"/>
              <a:t>volume sales in off-trade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92694"/>
            <a:ext cx="7946820" cy="4001670"/>
          </a:xfrm>
          <a:prstGeom prst="rect">
            <a:avLst/>
          </a:prstGeom>
        </p:spPr>
      </p:pic>
      <p:pic>
        <p:nvPicPr>
          <p:cNvPr id="10" name="Zástupný symbol pro obsah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:\mkt\Birell\Birell C19\GORO\OBALY\birell_kola_s_kvapka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50726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ell_Cola_30sec_music+ENG_subtit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01"/>
          <a:stretch/>
        </p:blipFill>
        <p:spPr bwMode="auto">
          <a:xfrm>
            <a:off x="4392" y="-20538"/>
            <a:ext cx="9139607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508104" y="1284208"/>
            <a:ext cx="37917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b="1" dirty="0" smtClean="0">
                <a:solidFill>
                  <a:schemeClr val="bg1"/>
                </a:solidFill>
                <a:latin typeface="Bree Birell"/>
              </a:rPr>
              <a:t>Gave the world </a:t>
            </a:r>
            <a:r>
              <a:rPr lang="en-GB" sz="2000" b="1" dirty="0">
                <a:solidFill>
                  <a:schemeClr val="bg1"/>
                </a:solidFill>
                <a:latin typeface="Bree Birell"/>
              </a:rPr>
              <a:t>the first golden lager in </a:t>
            </a:r>
            <a:r>
              <a:rPr lang="en-GB" sz="2000" b="1" dirty="0" smtClean="0">
                <a:solidFill>
                  <a:schemeClr val="bg1"/>
                </a:solidFill>
                <a:latin typeface="Bree Birell"/>
              </a:rPr>
              <a:t>1842</a:t>
            </a:r>
          </a:p>
          <a:p>
            <a:pPr algn="ctr">
              <a:spcAft>
                <a:spcPts val="1200"/>
              </a:spcAft>
            </a:pPr>
            <a:endParaRPr lang="en-GB" sz="2000" b="1" dirty="0" smtClean="0">
              <a:solidFill>
                <a:schemeClr val="bg1"/>
              </a:solidFill>
              <a:latin typeface="Bree Birell"/>
            </a:endParaRPr>
          </a:p>
          <a:p>
            <a:pPr algn="ctr">
              <a:spcAft>
                <a:spcPts val="1200"/>
              </a:spcAft>
            </a:pPr>
            <a:r>
              <a:rPr lang="en-GB" sz="2000" b="1" dirty="0" smtClean="0">
                <a:solidFill>
                  <a:schemeClr val="bg1"/>
                </a:solidFill>
                <a:latin typeface="Bree Birell"/>
              </a:rPr>
              <a:t>Brewing </a:t>
            </a:r>
            <a:r>
              <a:rPr lang="en-GB" sz="2000" b="1" dirty="0">
                <a:solidFill>
                  <a:schemeClr val="bg1"/>
                </a:solidFill>
                <a:latin typeface="Bree Birell"/>
              </a:rPr>
              <a:t>and selling every second beer in Czech Republic</a:t>
            </a:r>
          </a:p>
          <a:p>
            <a:pPr algn="ctr">
              <a:spcAft>
                <a:spcPts val="1200"/>
              </a:spcAft>
            </a:pPr>
            <a:endParaRPr lang="en-GB" sz="2000" b="1" dirty="0" smtClean="0">
              <a:solidFill>
                <a:schemeClr val="bg1"/>
              </a:solidFill>
              <a:latin typeface="Bree Birell"/>
            </a:endParaRPr>
          </a:p>
          <a:p>
            <a:pPr algn="ctr">
              <a:spcAft>
                <a:spcPts val="1200"/>
              </a:spcAft>
            </a:pPr>
            <a:r>
              <a:rPr lang="en-GB" sz="2000" b="1" dirty="0" smtClean="0">
                <a:solidFill>
                  <a:schemeClr val="bg1"/>
                </a:solidFill>
                <a:latin typeface="Bree Birell"/>
              </a:rPr>
              <a:t>Part </a:t>
            </a:r>
            <a:r>
              <a:rPr lang="en-GB" sz="2000" b="1" dirty="0">
                <a:solidFill>
                  <a:schemeClr val="bg1"/>
                </a:solidFill>
                <a:latin typeface="Bree Birell"/>
              </a:rPr>
              <a:t>of Asahi Breweries Europe Group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796136" y="377795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800" b="1" dirty="0">
                <a:solidFill>
                  <a:schemeClr val="bg1"/>
                </a:solidFill>
                <a:latin typeface="Bree Birell"/>
              </a:rPr>
              <a:t>Plzeňský Prazdroj</a:t>
            </a:r>
          </a:p>
        </p:txBody>
      </p:sp>
    </p:spTree>
    <p:extLst>
      <p:ext uri="{BB962C8B-B14F-4D97-AF65-F5344CB8AC3E}">
        <p14:creationId xmlns:p14="http://schemas.microsoft.com/office/powerpoint/2010/main" val="28196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-1354" y="-16844"/>
            <a:ext cx="9144000" cy="51799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574" y="267494"/>
            <a:ext cx="2086797" cy="1234573"/>
          </a:xfrm>
          <a:prstGeom prst="rect">
            <a:avLst/>
          </a:prstGeom>
        </p:spPr>
      </p:pic>
      <p:sp>
        <p:nvSpPr>
          <p:cNvPr id="7" name="Zaoblený obdélník 6"/>
          <p:cNvSpPr>
            <a:spLocks noChangeArrowheads="1"/>
          </p:cNvSpPr>
          <p:nvPr/>
        </p:nvSpPr>
        <p:spPr bwMode="auto">
          <a:xfrm>
            <a:off x="4644008" y="1923678"/>
            <a:ext cx="2123728" cy="2676525"/>
          </a:xfrm>
          <a:prstGeom prst="roundRect">
            <a:avLst>
              <a:gd name="adj" fmla="val 18060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Non-alco beer – natural brewing process, </a:t>
            </a: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GB" altLang="cs-CZ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no nasties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GB" altLang="cs-CZ" sz="2200" b="1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Zaoblený obdélník 7"/>
          <p:cNvSpPr>
            <a:spLocks noChangeArrowheads="1"/>
          </p:cNvSpPr>
          <p:nvPr/>
        </p:nvSpPr>
        <p:spPr bwMode="auto">
          <a:xfrm>
            <a:off x="2411760" y="1923678"/>
            <a:ext cx="2123728" cy="2676525"/>
          </a:xfrm>
          <a:prstGeom prst="roundRect">
            <a:avLst>
              <a:gd name="adj" fmla="val 18060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Great </a:t>
            </a: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GB" altLang="cs-CZ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taste </a:t>
            </a:r>
            <a:br>
              <a:rPr lang="en-GB" altLang="cs-CZ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is </a:t>
            </a: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a must</a:t>
            </a:r>
          </a:p>
          <a:p>
            <a:pPr algn="ctr" eaLnBrk="1" hangingPunct="1">
              <a:spcBef>
                <a:spcPts val="0"/>
              </a:spcBef>
              <a:buNone/>
            </a:pPr>
            <a:endParaRPr lang="en-GB" altLang="cs-CZ" sz="22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buNone/>
            </a:pPr>
            <a:endParaRPr lang="cs-CZ" altLang="cs-CZ" sz="22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buNone/>
            </a:pPr>
            <a:endParaRPr lang="en-GB" altLang="cs-CZ" sz="22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buNone/>
            </a:pPr>
            <a:endParaRPr lang="en-GB" altLang="cs-CZ" sz="2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Zaoblený obdélník 8"/>
          <p:cNvSpPr>
            <a:spLocks noChangeArrowheads="1"/>
          </p:cNvSpPr>
          <p:nvPr/>
        </p:nvSpPr>
        <p:spPr bwMode="auto">
          <a:xfrm>
            <a:off x="144016" y="1923678"/>
            <a:ext cx="2123728" cy="2676525"/>
          </a:xfrm>
          <a:prstGeom prst="roundRect">
            <a:avLst>
              <a:gd name="adj" fmla="val 18060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Non-alco beer can become natural </a:t>
            </a: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GB" altLang="cs-CZ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non-</a:t>
            </a:r>
            <a:r>
              <a:rPr lang="en-GB" altLang="cs-CZ" sz="2200" b="1" dirty="0" err="1" smtClean="0">
                <a:solidFill>
                  <a:srgbClr val="002060"/>
                </a:solidFill>
                <a:latin typeface="+mn-lt"/>
              </a:rPr>
              <a:t>alco</a:t>
            </a: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 refreshment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for adults</a:t>
            </a:r>
            <a:endParaRPr lang="en-GB" altLang="cs-CZ" sz="2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Zaoblený obdélník 9"/>
          <p:cNvSpPr>
            <a:spLocks noChangeArrowheads="1"/>
          </p:cNvSpPr>
          <p:nvPr/>
        </p:nvSpPr>
        <p:spPr bwMode="auto">
          <a:xfrm>
            <a:off x="6876256" y="1923678"/>
            <a:ext cx="2123728" cy="2676525"/>
          </a:xfrm>
          <a:prstGeom prst="roundRect">
            <a:avLst>
              <a:gd name="adj" fmla="val 18060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Being bold in </a:t>
            </a: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innovation </a:t>
            </a:r>
            <a:br>
              <a:rPr lang="en-GB" altLang="cs-CZ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&amp; </a:t>
            </a:r>
            <a:br>
              <a:rPr lang="en-GB" altLang="cs-CZ" sz="2200" b="1" dirty="0" smtClean="0">
                <a:solidFill>
                  <a:srgbClr val="002060"/>
                </a:solidFill>
                <a:latin typeface="+mn-lt"/>
              </a:rPr>
            </a:br>
            <a:r>
              <a:rPr lang="en-GB" altLang="cs-CZ" sz="2200" b="1" dirty="0" smtClean="0">
                <a:solidFill>
                  <a:srgbClr val="002060"/>
                </a:solidFill>
                <a:latin typeface="+mn-lt"/>
              </a:rPr>
              <a:t>activation</a:t>
            </a:r>
            <a:r>
              <a:rPr lang="cs-CZ" altLang="cs-CZ" sz="2200" b="1" dirty="0" smtClean="0">
                <a:solidFill>
                  <a:srgbClr val="002060"/>
                </a:solidFill>
                <a:latin typeface="+mn-lt"/>
              </a:rPr>
              <a:t>  </a:t>
            </a:r>
            <a:endParaRPr lang="cs-CZ" altLang="cs-CZ" sz="22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buNone/>
            </a:pPr>
            <a:endParaRPr lang="en-US" altLang="cs-CZ" sz="22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buNone/>
            </a:pPr>
            <a:r>
              <a:rPr lang="cs-CZ" altLang="cs-CZ" sz="2200" b="1" dirty="0" smtClean="0">
                <a:solidFill>
                  <a:srgbClr val="002060"/>
                </a:solidFill>
                <a:latin typeface="+mn-lt"/>
              </a:rPr>
              <a:t>            </a:t>
            </a:r>
            <a:endParaRPr lang="en-GB" altLang="cs-CZ" sz="2200" b="1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0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-20538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-8028" y="-20538"/>
            <a:ext cx="9150674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0" y="843558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79512" y="-20538"/>
            <a:ext cx="8749480" cy="7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b="1" dirty="0">
                <a:solidFill>
                  <a:srgbClr val="002060"/>
                </a:solidFill>
              </a:rPr>
              <a:t>The story begins back in 1992 with Radegast Birell</a:t>
            </a:r>
          </a:p>
        </p:txBody>
      </p:sp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78829" y="1143684"/>
            <a:ext cx="55893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002060"/>
                </a:solidFill>
                <a:latin typeface="Bree Birell"/>
              </a:rPr>
              <a:t>Unique yeast producing low alcohol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002060"/>
                </a:solidFill>
                <a:latin typeface="Bree Birell"/>
              </a:rPr>
              <a:t>The same fermentation process as in the case of classic Czech lagers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002060"/>
                </a:solidFill>
                <a:latin typeface="Bree Birell"/>
              </a:rPr>
              <a:t>Excellent TASTE = the base of success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rgbClr val="002060"/>
                </a:solidFill>
                <a:latin typeface="Bree Birell"/>
              </a:rPr>
              <a:t>Negative choice </a:t>
            </a:r>
            <a:r>
              <a:rPr lang="en-GB" sz="2000" b="1" dirty="0" smtClean="0">
                <a:solidFill>
                  <a:srgbClr val="002060"/>
                </a:solidFill>
                <a:latin typeface="Bree Birell"/>
              </a:rPr>
              <a:t/>
            </a:r>
            <a:br>
              <a:rPr lang="en-GB" sz="2000" b="1" dirty="0" smtClean="0">
                <a:solidFill>
                  <a:srgbClr val="002060"/>
                </a:solidFill>
                <a:latin typeface="Bree Birell"/>
              </a:rPr>
            </a:br>
            <a:r>
              <a:rPr lang="en-GB" sz="2000" b="1" dirty="0" smtClean="0">
                <a:solidFill>
                  <a:srgbClr val="002060"/>
                </a:solidFill>
                <a:latin typeface="Bree Birell"/>
              </a:rPr>
              <a:t>- when </a:t>
            </a:r>
            <a:r>
              <a:rPr lang="en-GB" sz="2000" b="1" dirty="0">
                <a:solidFill>
                  <a:srgbClr val="002060"/>
                </a:solidFill>
                <a:latin typeface="Bree Birell"/>
              </a:rPr>
              <a:t>you can't have a beer</a:t>
            </a:r>
            <a:endParaRPr lang="en-GB" sz="2000" b="1" dirty="0">
              <a:solidFill>
                <a:srgbClr val="002060"/>
              </a:solidFill>
              <a:latin typeface="Bree Birell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/>
          <a:srcRect l="34188" t="10261" r="31624" b="4447"/>
          <a:stretch/>
        </p:blipFill>
        <p:spPr bwMode="auto">
          <a:xfrm>
            <a:off x="5943841" y="987574"/>
            <a:ext cx="2812707" cy="3863164"/>
          </a:xfrm>
          <a:prstGeom prst="rect">
            <a:avLst/>
          </a:prstGeom>
          <a:noFill/>
          <a:ln w="6350" cap="flat" cmpd="sng">
            <a:noFill/>
            <a:prstDash val="solid"/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-20538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-8028" y="-20538"/>
            <a:ext cx="9150674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0" y="843558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79512" y="-20538"/>
            <a:ext cx="8749480" cy="7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b="1" dirty="0">
                <a:solidFill>
                  <a:srgbClr val="002060"/>
                </a:solidFill>
              </a:rPr>
              <a:t>2010 – Birell as a brand = Taste, drivers, meal &amp; on tap </a:t>
            </a:r>
          </a:p>
        </p:txBody>
      </p:sp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0787" y="911438"/>
            <a:ext cx="1487637" cy="207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88" y="911438"/>
            <a:ext cx="1496969" cy="207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93" y="909156"/>
            <a:ext cx="1487327" cy="207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0227" y="2891802"/>
            <a:ext cx="5017443" cy="23532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099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aoblený obdélník 4"/>
          <p:cNvSpPr>
            <a:spLocks noChangeArrowheads="1"/>
          </p:cNvSpPr>
          <p:nvPr/>
        </p:nvSpPr>
        <p:spPr bwMode="auto">
          <a:xfrm>
            <a:off x="179512" y="1732865"/>
            <a:ext cx="8784976" cy="1202234"/>
          </a:xfrm>
          <a:prstGeom prst="roundRect">
            <a:avLst>
              <a:gd name="adj" fmla="val 18060"/>
            </a:avLst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cs-CZ" sz="3600" b="1" dirty="0" smtClean="0">
                <a:solidFill>
                  <a:srgbClr val="002060"/>
                </a:solidFill>
                <a:latin typeface="+mj-lt"/>
              </a:rPr>
              <a:t>2011 New vision: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GB" altLang="cs-CZ" sz="2800" b="1" dirty="0" smtClean="0">
                <a:solidFill>
                  <a:srgbClr val="002060"/>
                </a:solidFill>
                <a:latin typeface="+mj-lt"/>
              </a:rPr>
              <a:t>To become non-alco refreshment for adults</a:t>
            </a:r>
            <a:endParaRPr lang="en-GB" altLang="cs-CZ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574" y="267494"/>
            <a:ext cx="2086797" cy="123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" t="1909" r="1345" b="12119"/>
          <a:stretch/>
        </p:blipFill>
        <p:spPr bwMode="auto">
          <a:xfrm>
            <a:off x="-9148" y="-308569"/>
            <a:ext cx="9146242" cy="545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spoladr\Logomanualy\FOTO SKLO\BIR\birell svetly sklenice201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229" y="915566"/>
            <a:ext cx="1441595" cy="299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aoblený obdélník 8"/>
          <p:cNvSpPr>
            <a:spLocks noChangeArrowheads="1"/>
          </p:cNvSpPr>
          <p:nvPr/>
        </p:nvSpPr>
        <p:spPr bwMode="auto">
          <a:xfrm>
            <a:off x="2987824" y="635351"/>
            <a:ext cx="5544616" cy="3376559"/>
          </a:xfrm>
          <a:prstGeom prst="roundRect">
            <a:avLst>
              <a:gd name="adj" fmla="val 18060"/>
            </a:avLst>
          </a:prstGeom>
          <a:solidFill>
            <a:srgbClr val="FFFFFF">
              <a:alpha val="69804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002060"/>
                </a:solidFill>
                <a:latin typeface="Bree Birell"/>
              </a:rPr>
              <a:t>Bridging NAB to soft-drinks step by step: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Bree Birell"/>
              </a:rPr>
              <a:t>Targeting new consumers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Bree Birell"/>
              </a:rPr>
              <a:t>Penetrating new </a:t>
            </a:r>
            <a:r>
              <a:rPr lang="en-US" b="1" dirty="0" smtClean="0">
                <a:solidFill>
                  <a:srgbClr val="002060"/>
                </a:solidFill>
                <a:latin typeface="Bree Birell"/>
              </a:rPr>
              <a:t>occasions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  <a:latin typeface="Bree Birell"/>
              </a:rPr>
              <a:t>Shelving in close to CSD</a:t>
            </a:r>
            <a:endParaRPr lang="en-US" b="1" dirty="0">
              <a:solidFill>
                <a:srgbClr val="002060"/>
              </a:solidFill>
              <a:latin typeface="Bree Birel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Bree Birell"/>
              </a:rPr>
              <a:t>Addressing </a:t>
            </a:r>
            <a:r>
              <a:rPr lang="en-US" b="1" dirty="0" smtClean="0">
                <a:solidFill>
                  <a:srgbClr val="002060"/>
                </a:solidFill>
                <a:latin typeface="Bree Birell"/>
              </a:rPr>
              <a:t>soft-drink </a:t>
            </a:r>
            <a:r>
              <a:rPr lang="en-US" b="1" dirty="0">
                <a:solidFill>
                  <a:srgbClr val="002060"/>
                </a:solidFill>
                <a:latin typeface="Bree Birell"/>
              </a:rPr>
              <a:t>benefits with better </a:t>
            </a:r>
            <a:r>
              <a:rPr lang="en-US" b="1" dirty="0" smtClean="0">
                <a:solidFill>
                  <a:srgbClr val="002060"/>
                </a:solidFill>
                <a:latin typeface="Bree Birell"/>
              </a:rPr>
              <a:t>propositions</a:t>
            </a:r>
          </a:p>
          <a:p>
            <a:pPr marL="57150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  <a:latin typeface="Bree Birell"/>
              </a:rPr>
              <a:t>Great Taste</a:t>
            </a:r>
          </a:p>
          <a:p>
            <a:pPr marL="57150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Naturally brewed</a:t>
            </a:r>
          </a:p>
          <a:p>
            <a:pPr marL="57150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NO </a:t>
            </a: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preservatives, </a:t>
            </a:r>
            <a:r>
              <a:rPr lang="en-US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NO artificial colors or </a:t>
            </a:r>
            <a:r>
              <a:rPr lang="en-US" b="1" dirty="0">
                <a:solidFill>
                  <a:srgbClr val="002060"/>
                </a:solidFill>
                <a:cs typeface="Calibri" panose="020F0502020204030204" pitchFamily="34" charset="0"/>
              </a:rPr>
              <a:t>flavorings</a:t>
            </a:r>
            <a:endParaRPr lang="en-US" altLang="cs-CZ" sz="1200" b="1" dirty="0">
              <a:solidFill>
                <a:srgbClr val="002060"/>
              </a:solidFill>
            </a:endParaRPr>
          </a:p>
        </p:txBody>
      </p:sp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-20538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-8028" y="-20538"/>
            <a:ext cx="9150674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0" y="843558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79512" y="-20538"/>
            <a:ext cx="8749480" cy="7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2400" b="1" dirty="0">
                <a:solidFill>
                  <a:srgbClr val="002060"/>
                </a:solidFill>
              </a:rPr>
              <a:t>2012: Launch of first non-</a:t>
            </a:r>
            <a:r>
              <a:rPr lang="en-GB" sz="2400" b="1" dirty="0" err="1">
                <a:solidFill>
                  <a:srgbClr val="002060"/>
                </a:solidFill>
              </a:rPr>
              <a:t>alco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radler</a:t>
            </a:r>
            <a:r>
              <a:rPr lang="en-GB" sz="2400" b="1" dirty="0">
                <a:solidFill>
                  <a:srgbClr val="002060"/>
                </a:solidFill>
              </a:rPr>
              <a:t> in the market</a:t>
            </a:r>
            <a:endParaRPr lang="en-GB" sz="2400" b="1" kern="0" dirty="0">
              <a:solidFill>
                <a:srgbClr val="002060"/>
              </a:solidFill>
              <a:latin typeface="Bree Birell"/>
            </a:endParaRPr>
          </a:p>
        </p:txBody>
      </p:sp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5363639" y="928695"/>
            <a:ext cx="2759365" cy="392209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40" y="1124833"/>
            <a:ext cx="1440160" cy="373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-8028" y="0"/>
            <a:ext cx="9150674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0" y="843559"/>
            <a:ext cx="9142646" cy="4299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79512" y="-20538"/>
            <a:ext cx="8749480" cy="7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2400" b="1" kern="0" dirty="0" smtClean="0">
                <a:solidFill>
                  <a:srgbClr val="002060"/>
                </a:solidFill>
                <a:latin typeface="Bree Birell"/>
              </a:rPr>
              <a:t>2016: Vitamins for the whole range</a:t>
            </a:r>
            <a:endParaRPr lang="en-GB" sz="2400" b="1" kern="0" dirty="0">
              <a:solidFill>
                <a:srgbClr val="002060"/>
              </a:solidFill>
              <a:latin typeface="Bree Birel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97" y="1027951"/>
            <a:ext cx="2243535" cy="32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9"/>
          <a:stretch/>
        </p:blipFill>
        <p:spPr>
          <a:xfrm>
            <a:off x="899592" y="1049277"/>
            <a:ext cx="4865604" cy="322487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9152028" cy="5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-8028" y="843559"/>
            <a:ext cx="9150674" cy="431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07503" y="123478"/>
            <a:ext cx="8863813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cs-CZ" sz="2400" b="1" kern="0" dirty="0" smtClean="0">
                <a:solidFill>
                  <a:srgbClr val="002060"/>
                </a:solidFill>
                <a:latin typeface="Bree Birell"/>
              </a:rPr>
              <a:t>2017: </a:t>
            </a:r>
            <a:r>
              <a:rPr lang="cs-CZ" sz="2400" b="1" kern="0" dirty="0" err="1" smtClean="0">
                <a:solidFill>
                  <a:srgbClr val="002060"/>
                </a:solidFill>
                <a:latin typeface="Bree Birell"/>
              </a:rPr>
              <a:t>Botanical</a:t>
            </a:r>
            <a:r>
              <a:rPr lang="en-US" sz="2400" b="1" kern="0" dirty="0" smtClean="0">
                <a:solidFill>
                  <a:srgbClr val="002060"/>
                </a:solidFill>
                <a:latin typeface="Bree Birell"/>
              </a:rPr>
              <a:t>s</a:t>
            </a:r>
            <a:r>
              <a:rPr lang="cs-CZ" sz="2400" b="1" kern="0" dirty="0" smtClean="0">
                <a:solidFill>
                  <a:srgbClr val="002060"/>
                </a:solidFill>
                <a:latin typeface="Bree Birell"/>
              </a:rPr>
              <a:t> </a:t>
            </a:r>
            <a:r>
              <a:rPr lang="en-US" sz="2400" b="1" kern="0" dirty="0" smtClean="0">
                <a:solidFill>
                  <a:srgbClr val="002060"/>
                </a:solidFill>
                <a:latin typeface="Bree Birell"/>
              </a:rPr>
              <a:t>– milestone </a:t>
            </a:r>
            <a:r>
              <a:rPr lang="en-US" sz="2400" b="1" kern="0" dirty="0" smtClean="0">
                <a:solidFill>
                  <a:srgbClr val="002060"/>
                </a:solidFill>
                <a:latin typeface="Bree Birell"/>
              </a:rPr>
              <a:t>for </a:t>
            </a:r>
            <a:r>
              <a:rPr lang="en-US" sz="2400" b="1" kern="0" dirty="0" smtClean="0">
                <a:solidFill>
                  <a:srgbClr val="002060"/>
                </a:solidFill>
                <a:latin typeface="Bree Birell"/>
              </a:rPr>
              <a:t>healthy </a:t>
            </a:r>
            <a:r>
              <a:rPr lang="en-US" sz="2400" b="1" kern="0" dirty="0" smtClean="0">
                <a:solidFill>
                  <a:srgbClr val="002060"/>
                </a:solidFill>
                <a:latin typeface="Bree Birell"/>
              </a:rPr>
              <a:t>lifestyle</a:t>
            </a:r>
            <a:endParaRPr lang="en-US" sz="2400" b="1" kern="0" dirty="0">
              <a:solidFill>
                <a:srgbClr val="002060"/>
              </a:solidFill>
              <a:latin typeface="Bree Birel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406" y="2427734"/>
            <a:ext cx="3912761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27" y="1039922"/>
            <a:ext cx="2686451" cy="3810868"/>
          </a:xfrm>
          <a:prstGeom prst="rect">
            <a:avLst/>
          </a:prstGeom>
        </p:spPr>
      </p:pic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29" y="4227934"/>
            <a:ext cx="1052811" cy="622855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323528" y="987574"/>
            <a:ext cx="5697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2060"/>
                </a:solidFill>
                <a:latin typeface="Bree Birell"/>
              </a:rPr>
              <a:t>Gradual </a:t>
            </a:r>
            <a:r>
              <a:rPr lang="en-US" sz="2000" b="1" dirty="0">
                <a:solidFill>
                  <a:srgbClr val="002060"/>
                </a:solidFill>
                <a:latin typeface="Bree Birell"/>
              </a:rPr>
              <a:t>dosing of ingredients and 19 days of care during brewing and </a:t>
            </a:r>
            <a:r>
              <a:rPr lang="en-US" sz="2000" b="1" dirty="0" smtClean="0">
                <a:solidFill>
                  <a:srgbClr val="002060"/>
                </a:solidFill>
                <a:latin typeface="Bree Birell"/>
              </a:rPr>
              <a:t>maturing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b="1" dirty="0" smtClean="0">
              <a:solidFill>
                <a:srgbClr val="002060"/>
              </a:solidFill>
              <a:latin typeface="Bree Birel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2060"/>
                </a:solidFill>
                <a:latin typeface="Bree Birell"/>
              </a:rPr>
              <a:t>Below </a:t>
            </a:r>
            <a:r>
              <a:rPr lang="en-US" sz="2000" b="1" dirty="0" smtClean="0">
                <a:solidFill>
                  <a:srgbClr val="002060"/>
                </a:solidFill>
                <a:latin typeface="Bree Birell"/>
              </a:rPr>
              <a:t>5g of sugar for 100ml</a:t>
            </a:r>
            <a:endParaRPr lang="en-US" sz="2000" b="1" dirty="0">
              <a:solidFill>
                <a:srgbClr val="002060"/>
              </a:solidFill>
              <a:latin typeface="Bree Birel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rgbClr val="002060"/>
              </a:solidFill>
              <a:latin typeface="Bree Birell"/>
            </a:endParaRPr>
          </a:p>
        </p:txBody>
      </p:sp>
    </p:spTree>
    <p:extLst>
      <p:ext uri="{BB962C8B-B14F-4D97-AF65-F5344CB8AC3E}">
        <p14:creationId xmlns:p14="http://schemas.microsoft.com/office/powerpoint/2010/main" val="21581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4095</TotalTime>
  <Words>546</Words>
  <Application>Microsoft Office PowerPoint</Application>
  <PresentationFormat>Předvádění na obrazovce (16:9)</PresentationFormat>
  <Paragraphs>73</Paragraphs>
  <Slides>20</Slides>
  <Notes>14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Bree Birell</vt:lpstr>
      <vt:lpstr>Calibri</vt:lpstr>
      <vt:lpstr>Verdana</vt:lpstr>
      <vt:lpstr>Wingdings</vt:lpstr>
      <vt:lpstr>Motiv systému Office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SABMiller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Horakova</dc:creator>
  <cp:lastModifiedBy>Roman Trzaskalik</cp:lastModifiedBy>
  <cp:revision>162</cp:revision>
  <cp:lastPrinted>2018-09-19T16:18:03Z</cp:lastPrinted>
  <dcterms:created xsi:type="dcterms:W3CDTF">2018-09-14T08:50:38Z</dcterms:created>
  <dcterms:modified xsi:type="dcterms:W3CDTF">2019-06-01T11:34:13Z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everlance.DocumentTagging.ClassificationMark.P00">
    <vt:lpwstr>&lt;ClassificationMark xmlns:xsi="http://www.w3.org/2001/XMLSchema-instance" xmlns:xsd="http://www.w3.org/2001/XMLSchema" margin="NaN" class="C2" owner="Veronika Horakova" position="BottomMiddle" marginX="0" marginY="0" classifiedOn="2018-09-14T10:50:38</vt:lpwstr>
  </property>
  <property fmtid="{D5CDD505-2E9C-101B-9397-08002B2CF9AE}" pid="3" name="Cleverlance.DocumentTagging.ClassificationMark.P01">
    <vt:lpwstr>.3642316+02:00" showPrintedBy="true" showPrintDate="true" language="cs" ApplicationVersion="Microsoft PowerPoint, 14.0" addinVersion="5.2.2.2" template="Black"&gt;&lt;history bulk="false" class="PP - Internal use only / Pouze pro interní účely" code="C2" u</vt:lpwstr>
  </property>
  <property fmtid="{D5CDD505-2E9C-101B-9397-08002B2CF9AE}" pid="4" name="Cleverlance.DocumentTagging.ClassificationMark.P02">
    <vt:lpwstr>ser="Veronika Horakova" date="2018-09-14T14:04:17.2969542+02:00" note="" /&gt;&lt;recipients /&gt;&lt;documentOwners /&gt;&lt;/ClassificationMark&gt;</vt:lpwstr>
  </property>
  <property fmtid="{D5CDD505-2E9C-101B-9397-08002B2CF9AE}" pid="5" name="Cleverlance.DocumentTagging.ClassificationMark">
    <vt:lpwstr>￼PARTS:3</vt:lpwstr>
  </property>
  <property fmtid="{D5CDD505-2E9C-101B-9397-08002B2CF9AE}" pid="6" name="DocumentClasification">
    <vt:lpwstr>PP - Internal use only / Pouze pro interní účely</vt:lpwstr>
  </property>
</Properties>
</file>